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7" r:id="rId3"/>
    <p:sldId id="281" r:id="rId4"/>
    <p:sldId id="305" r:id="rId5"/>
    <p:sldId id="307" r:id="rId6"/>
    <p:sldId id="308" r:id="rId7"/>
    <p:sldId id="309" r:id="rId8"/>
    <p:sldId id="292" r:id="rId9"/>
    <p:sldId id="293" r:id="rId10"/>
    <p:sldId id="310" r:id="rId11"/>
    <p:sldId id="299" r:id="rId12"/>
    <p:sldId id="300" r:id="rId13"/>
    <p:sldId id="297" r:id="rId14"/>
    <p:sldId id="298" r:id="rId15"/>
    <p:sldId id="311" r:id="rId16"/>
    <p:sldId id="288" r:id="rId17"/>
    <p:sldId id="301" r:id="rId18"/>
    <p:sldId id="304" r:id="rId19"/>
    <p:sldId id="303" r:id="rId20"/>
  </p:sldIdLst>
  <p:sldSz cx="9144000" cy="6858000" type="screen4x3"/>
  <p:notesSz cx="6669088" cy="9926638"/>
  <p:defaultTextStyle>
    <a:defPPr>
      <a:defRPr lang="de-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66FF"/>
    <a:srgbClr val="CC66FF"/>
    <a:srgbClr val="0033CC"/>
    <a:srgbClr val="003300"/>
    <a:srgbClr val="990000"/>
    <a:srgbClr val="FF33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4" autoAdjust="0"/>
    <p:restoredTop sz="94614" autoAdjust="0"/>
  </p:normalViewPr>
  <p:slideViewPr>
    <p:cSldViewPr snapToGrid="0">
      <p:cViewPr>
        <p:scale>
          <a:sx n="66" d="100"/>
          <a:sy n="66" d="100"/>
        </p:scale>
        <p:origin x="-1332"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47364E5C-E0AD-49B9-B8A4-900CF50161BB}" type="slidenum">
              <a:rPr lang="de-CH"/>
              <a:pPr/>
              <a:t>‹Nr.›</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2B710F5A-84D6-43D7-BDD2-5B95B131A75A}" type="slidenum">
              <a:rPr lang="de-CH"/>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9BA80348-950A-4A9D-9013-A3DE370DB5D7}" type="slidenum">
              <a:rPr lang="de-CH"/>
              <a:pPr/>
              <a:t>‹Nr.›</a:t>
            </a:fld>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0537"/>
          </a:xfrm>
        </p:spPr>
        <p:txBody>
          <a:bodyPr/>
          <a:lstStyle/>
          <a:p>
            <a:r>
              <a:rPr lang="de-DE" smtClean="0"/>
              <a:t>Titelmasterformat durch Klicken bearbeiten</a:t>
            </a:r>
            <a:endParaRPr lang="de-CH"/>
          </a:p>
        </p:txBody>
      </p:sp>
      <p:sp>
        <p:nvSpPr>
          <p:cNvPr id="3" name="Textplatzhalter 2"/>
          <p:cNvSpPr>
            <a:spLocks noGrp="1"/>
          </p:cNvSpPr>
          <p:nvPr>
            <p:ph type="body" sz="half" idx="1"/>
          </p:nvPr>
        </p:nvSpPr>
        <p:spPr>
          <a:xfrm>
            <a:off x="457200" y="836613"/>
            <a:ext cx="4038600" cy="528955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quarter" idx="2"/>
          </p:nvPr>
        </p:nvSpPr>
        <p:spPr>
          <a:xfrm>
            <a:off x="4648200" y="836613"/>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Inhaltsplatzhalter 4"/>
          <p:cNvSpPr>
            <a:spLocks noGrp="1"/>
          </p:cNvSpPr>
          <p:nvPr>
            <p:ph sz="quarter" idx="3"/>
          </p:nvPr>
        </p:nvSpPr>
        <p:spPr>
          <a:xfrm>
            <a:off x="4648200" y="3557588"/>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Datumsplatzhalter 5"/>
          <p:cNvSpPr>
            <a:spLocks noGrp="1"/>
          </p:cNvSpPr>
          <p:nvPr>
            <p:ph type="dt" sz="half" idx="10"/>
          </p:nvPr>
        </p:nvSpPr>
        <p:spPr>
          <a:xfrm>
            <a:off x="457200" y="6245225"/>
            <a:ext cx="2133600" cy="476250"/>
          </a:xfrm>
        </p:spPr>
        <p:txBody>
          <a:bodyPr/>
          <a:lstStyle>
            <a:lvl1pPr>
              <a:defRPr/>
            </a:lvl1pPr>
          </a:lstStyle>
          <a:p>
            <a:endParaRPr lang="de-CH"/>
          </a:p>
        </p:txBody>
      </p:sp>
      <p:sp>
        <p:nvSpPr>
          <p:cNvPr id="7" name="Fußzeilenplatzhalter 6"/>
          <p:cNvSpPr>
            <a:spLocks noGrp="1"/>
          </p:cNvSpPr>
          <p:nvPr>
            <p:ph type="ftr" sz="quarter" idx="11"/>
          </p:nvPr>
        </p:nvSpPr>
        <p:spPr>
          <a:xfrm>
            <a:off x="3124200" y="6245225"/>
            <a:ext cx="2895600" cy="476250"/>
          </a:xfrm>
        </p:spPr>
        <p:txBody>
          <a:bodyPr/>
          <a:lstStyle>
            <a:lvl1pPr>
              <a:defRPr/>
            </a:lvl1pPr>
          </a:lstStyle>
          <a:p>
            <a:endParaRPr lang="de-CH"/>
          </a:p>
        </p:txBody>
      </p:sp>
      <p:sp>
        <p:nvSpPr>
          <p:cNvPr id="8" name="Foliennummernplatzhalter 7"/>
          <p:cNvSpPr>
            <a:spLocks noGrp="1"/>
          </p:cNvSpPr>
          <p:nvPr>
            <p:ph type="sldNum" sz="quarter" idx="12"/>
          </p:nvPr>
        </p:nvSpPr>
        <p:spPr>
          <a:xfrm>
            <a:off x="6553200" y="6245225"/>
            <a:ext cx="2133600" cy="476250"/>
          </a:xfrm>
        </p:spPr>
        <p:txBody>
          <a:bodyPr/>
          <a:lstStyle>
            <a:lvl1pPr>
              <a:defRPr/>
            </a:lvl1pPr>
          </a:lstStyle>
          <a:p>
            <a:fld id="{A4F4CAA1-BE2C-4FFD-872B-E0F4A7C2DCC0}" type="slidenum">
              <a:rPr lang="de-CH"/>
              <a:pPr/>
              <a:t>‹Nr.›</a:t>
            </a:fld>
            <a:endParaRPr lang="de-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490537"/>
          </a:xfrm>
        </p:spPr>
        <p:txBody>
          <a:bodyPr/>
          <a:lstStyle/>
          <a:p>
            <a:r>
              <a:rPr lang="de-DE" smtClean="0"/>
              <a:t>Titelmasterformat durch Klicken bearbeiten</a:t>
            </a:r>
            <a:endParaRPr lang="de-CH"/>
          </a:p>
        </p:txBody>
      </p:sp>
      <p:sp>
        <p:nvSpPr>
          <p:cNvPr id="3" name="Inhaltsplatzhalter 2"/>
          <p:cNvSpPr>
            <a:spLocks noGrp="1"/>
          </p:cNvSpPr>
          <p:nvPr>
            <p:ph sz="quarter" idx="1"/>
          </p:nvPr>
        </p:nvSpPr>
        <p:spPr>
          <a:xfrm>
            <a:off x="457200" y="836613"/>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quarter" idx="2"/>
          </p:nvPr>
        </p:nvSpPr>
        <p:spPr>
          <a:xfrm>
            <a:off x="4648200" y="836613"/>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Inhaltsplatzhalter 4"/>
          <p:cNvSpPr>
            <a:spLocks noGrp="1"/>
          </p:cNvSpPr>
          <p:nvPr>
            <p:ph sz="quarter" idx="3"/>
          </p:nvPr>
        </p:nvSpPr>
        <p:spPr>
          <a:xfrm>
            <a:off x="457200" y="3557588"/>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Inhaltsplatzhalter 5"/>
          <p:cNvSpPr>
            <a:spLocks noGrp="1"/>
          </p:cNvSpPr>
          <p:nvPr>
            <p:ph sz="quarter" idx="4"/>
          </p:nvPr>
        </p:nvSpPr>
        <p:spPr>
          <a:xfrm>
            <a:off x="4648200" y="3557588"/>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a:xfrm>
            <a:off x="457200" y="6245225"/>
            <a:ext cx="2133600" cy="476250"/>
          </a:xfrm>
        </p:spPr>
        <p:txBody>
          <a:bodyPr/>
          <a:lstStyle>
            <a:lvl1pPr>
              <a:defRPr/>
            </a:lvl1pPr>
          </a:lstStyle>
          <a:p>
            <a:endParaRPr lang="de-CH"/>
          </a:p>
        </p:txBody>
      </p:sp>
      <p:sp>
        <p:nvSpPr>
          <p:cNvPr id="8" name="Fußzeilenplatzhalter 7"/>
          <p:cNvSpPr>
            <a:spLocks noGrp="1"/>
          </p:cNvSpPr>
          <p:nvPr>
            <p:ph type="ftr" sz="quarter" idx="11"/>
          </p:nvPr>
        </p:nvSpPr>
        <p:spPr>
          <a:xfrm>
            <a:off x="3124200" y="6245225"/>
            <a:ext cx="2895600" cy="476250"/>
          </a:xfrm>
        </p:spPr>
        <p:txBody>
          <a:bodyPr/>
          <a:lstStyle>
            <a:lvl1pPr>
              <a:defRPr/>
            </a:lvl1pPr>
          </a:lstStyle>
          <a:p>
            <a:endParaRPr lang="de-CH"/>
          </a:p>
        </p:txBody>
      </p:sp>
      <p:sp>
        <p:nvSpPr>
          <p:cNvPr id="9" name="Foliennummernplatzhalter 8"/>
          <p:cNvSpPr>
            <a:spLocks noGrp="1"/>
          </p:cNvSpPr>
          <p:nvPr>
            <p:ph type="sldNum" sz="quarter" idx="12"/>
          </p:nvPr>
        </p:nvSpPr>
        <p:spPr>
          <a:xfrm>
            <a:off x="6553200" y="6245225"/>
            <a:ext cx="2133600" cy="476250"/>
          </a:xfrm>
        </p:spPr>
        <p:txBody>
          <a:bodyPr/>
          <a:lstStyle>
            <a:lvl1pPr>
              <a:defRPr/>
            </a:lvl1pPr>
          </a:lstStyle>
          <a:p>
            <a:fld id="{961CF07B-6C0B-43F0-A092-BBA3AAAA8C11}" type="slidenum">
              <a:rPr lang="de-CH"/>
              <a:pPr/>
              <a:t>‹Nr.›</a:t>
            </a:fld>
            <a:endParaRPr lang="de-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0537"/>
          </a:xfrm>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836613"/>
            <a:ext cx="4038600" cy="528955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quarter" idx="2"/>
          </p:nvPr>
        </p:nvSpPr>
        <p:spPr>
          <a:xfrm>
            <a:off x="4648200" y="836613"/>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Inhaltsplatzhalter 4"/>
          <p:cNvSpPr>
            <a:spLocks noGrp="1"/>
          </p:cNvSpPr>
          <p:nvPr>
            <p:ph sz="quarter" idx="3"/>
          </p:nvPr>
        </p:nvSpPr>
        <p:spPr>
          <a:xfrm>
            <a:off x="4648200" y="3557588"/>
            <a:ext cx="4038600" cy="2568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Datumsplatzhalter 5"/>
          <p:cNvSpPr>
            <a:spLocks noGrp="1"/>
          </p:cNvSpPr>
          <p:nvPr>
            <p:ph type="dt" sz="half" idx="10"/>
          </p:nvPr>
        </p:nvSpPr>
        <p:spPr>
          <a:xfrm>
            <a:off x="457200" y="6245225"/>
            <a:ext cx="2133600" cy="476250"/>
          </a:xfrm>
        </p:spPr>
        <p:txBody>
          <a:bodyPr/>
          <a:lstStyle>
            <a:lvl1pPr>
              <a:defRPr/>
            </a:lvl1pPr>
          </a:lstStyle>
          <a:p>
            <a:endParaRPr lang="de-CH"/>
          </a:p>
        </p:txBody>
      </p:sp>
      <p:sp>
        <p:nvSpPr>
          <p:cNvPr id="7" name="Fußzeilenplatzhalter 6"/>
          <p:cNvSpPr>
            <a:spLocks noGrp="1"/>
          </p:cNvSpPr>
          <p:nvPr>
            <p:ph type="ftr" sz="quarter" idx="11"/>
          </p:nvPr>
        </p:nvSpPr>
        <p:spPr>
          <a:xfrm>
            <a:off x="3124200" y="6245225"/>
            <a:ext cx="2895600" cy="476250"/>
          </a:xfrm>
        </p:spPr>
        <p:txBody>
          <a:bodyPr/>
          <a:lstStyle>
            <a:lvl1pPr>
              <a:defRPr/>
            </a:lvl1pPr>
          </a:lstStyle>
          <a:p>
            <a:endParaRPr lang="de-CH"/>
          </a:p>
        </p:txBody>
      </p:sp>
      <p:sp>
        <p:nvSpPr>
          <p:cNvPr id="8" name="Foliennummernplatzhalter 7"/>
          <p:cNvSpPr>
            <a:spLocks noGrp="1"/>
          </p:cNvSpPr>
          <p:nvPr>
            <p:ph type="sldNum" sz="quarter" idx="12"/>
          </p:nvPr>
        </p:nvSpPr>
        <p:spPr>
          <a:xfrm>
            <a:off x="6553200" y="6245225"/>
            <a:ext cx="2133600" cy="476250"/>
          </a:xfrm>
        </p:spPr>
        <p:txBody>
          <a:bodyPr/>
          <a:lstStyle>
            <a:lvl1pPr>
              <a:defRPr/>
            </a:lvl1pPr>
          </a:lstStyle>
          <a:p>
            <a:fld id="{B523250F-56A5-4DD4-85AA-03BD65147CB4}" type="slidenum">
              <a:rPr lang="de-CH"/>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EA87CAB4-77F2-4CCC-B481-B698535EFEA8}" type="slidenum">
              <a:rPr lang="de-CH"/>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F0D5278D-E1FD-48F3-87B1-3317A5729058}" type="slidenum">
              <a:rPr lang="de-CH"/>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836613"/>
            <a:ext cx="40386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836613"/>
            <a:ext cx="4038600"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15F7404C-0EEA-49CA-A299-3D9F4C81814C}" type="slidenum">
              <a:rPr lang="de-CH"/>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CH"/>
          </a:p>
        </p:txBody>
      </p:sp>
      <p:sp>
        <p:nvSpPr>
          <p:cNvPr id="8" name="Fußzeilenplatzhalter 7"/>
          <p:cNvSpPr>
            <a:spLocks noGrp="1"/>
          </p:cNvSpPr>
          <p:nvPr>
            <p:ph type="ftr" sz="quarter" idx="11"/>
          </p:nvPr>
        </p:nvSpPr>
        <p:spPr/>
        <p:txBody>
          <a:bodyPr/>
          <a:lstStyle>
            <a:lvl1pPr>
              <a:defRPr/>
            </a:lvl1pPr>
          </a:lstStyle>
          <a:p>
            <a:endParaRPr lang="de-CH"/>
          </a:p>
        </p:txBody>
      </p:sp>
      <p:sp>
        <p:nvSpPr>
          <p:cNvPr id="9" name="Foliennummernplatzhalter 8"/>
          <p:cNvSpPr>
            <a:spLocks noGrp="1"/>
          </p:cNvSpPr>
          <p:nvPr>
            <p:ph type="sldNum" sz="quarter" idx="12"/>
          </p:nvPr>
        </p:nvSpPr>
        <p:spPr/>
        <p:txBody>
          <a:bodyPr/>
          <a:lstStyle>
            <a:lvl1pPr>
              <a:defRPr/>
            </a:lvl1pPr>
          </a:lstStyle>
          <a:p>
            <a:fld id="{83374969-1D99-4259-B1CB-E1CDE6258A1C}" type="slidenum">
              <a:rPr lang="de-CH"/>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CH"/>
          </a:p>
        </p:txBody>
      </p:sp>
      <p:sp>
        <p:nvSpPr>
          <p:cNvPr id="4" name="Fußzeilenplatzhalter 3"/>
          <p:cNvSpPr>
            <a:spLocks noGrp="1"/>
          </p:cNvSpPr>
          <p:nvPr>
            <p:ph type="ftr" sz="quarter" idx="11"/>
          </p:nvPr>
        </p:nvSpPr>
        <p:spPr/>
        <p:txBody>
          <a:bodyPr/>
          <a:lstStyle>
            <a:lvl1pPr>
              <a:defRPr/>
            </a:lvl1pPr>
          </a:lstStyle>
          <a:p>
            <a:endParaRPr lang="de-CH"/>
          </a:p>
        </p:txBody>
      </p:sp>
      <p:sp>
        <p:nvSpPr>
          <p:cNvPr id="5" name="Foliennummernplatzhalter 4"/>
          <p:cNvSpPr>
            <a:spLocks noGrp="1"/>
          </p:cNvSpPr>
          <p:nvPr>
            <p:ph type="sldNum" sz="quarter" idx="12"/>
          </p:nvPr>
        </p:nvSpPr>
        <p:spPr/>
        <p:txBody>
          <a:bodyPr/>
          <a:lstStyle>
            <a:lvl1pPr>
              <a:defRPr/>
            </a:lvl1pPr>
          </a:lstStyle>
          <a:p>
            <a:fld id="{18F070EC-06A2-42B4-94F4-3C278894B3FE}" type="slidenum">
              <a:rPr lang="de-CH"/>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p>
        </p:txBody>
      </p:sp>
      <p:sp>
        <p:nvSpPr>
          <p:cNvPr id="3" name="Fußzeilenplatzhalter 2"/>
          <p:cNvSpPr>
            <a:spLocks noGrp="1"/>
          </p:cNvSpPr>
          <p:nvPr>
            <p:ph type="ftr" sz="quarter" idx="11"/>
          </p:nvPr>
        </p:nvSpPr>
        <p:spPr/>
        <p:txBody>
          <a:bodyPr/>
          <a:lstStyle>
            <a:lvl1pPr>
              <a:defRPr/>
            </a:lvl1pPr>
          </a:lstStyle>
          <a:p>
            <a:endParaRPr lang="de-CH"/>
          </a:p>
        </p:txBody>
      </p:sp>
      <p:sp>
        <p:nvSpPr>
          <p:cNvPr id="4" name="Foliennummernplatzhalter 3"/>
          <p:cNvSpPr>
            <a:spLocks noGrp="1"/>
          </p:cNvSpPr>
          <p:nvPr>
            <p:ph type="sldNum" sz="quarter" idx="12"/>
          </p:nvPr>
        </p:nvSpPr>
        <p:spPr/>
        <p:txBody>
          <a:bodyPr/>
          <a:lstStyle>
            <a:lvl1pPr>
              <a:defRPr/>
            </a:lvl1pPr>
          </a:lstStyle>
          <a:p>
            <a:fld id="{AB8FF197-04D1-491D-A9A2-53D9DEEC497A}" type="slidenum">
              <a:rPr lang="de-CH"/>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E038FDA4-6680-4D60-A323-1C8F53F1023F}" type="slidenum">
              <a:rPr lang="de-CH"/>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C33514BB-6732-47D7-B0DC-42D8F5094818}" type="slidenum">
              <a:rPr lang="de-CH"/>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CH" smtClean="0"/>
              <a:t>Titelmasterformat durch Klicken bearbeiten</a:t>
            </a:r>
          </a:p>
        </p:txBody>
      </p:sp>
      <p:sp>
        <p:nvSpPr>
          <p:cNvPr id="1027" name="Rectangle 3"/>
          <p:cNvSpPr>
            <a:spLocks noGrp="1" noChangeArrowheads="1"/>
          </p:cNvSpPr>
          <p:nvPr>
            <p:ph type="body" idx="1"/>
          </p:nvPr>
        </p:nvSpPr>
        <p:spPr bwMode="auto">
          <a:xfrm>
            <a:off x="457200" y="836613"/>
            <a:ext cx="8229600" cy="528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smtClean="0"/>
              <a:t>Textmasterformate durch Klicken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de-CH"/>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e-CH"/>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9D3698E-3868-45CD-8A8A-B35883F269B0}" type="slidenum">
              <a:rPr lang="de-CH"/>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2800">
          <a:solidFill>
            <a:srgbClr val="3333CC"/>
          </a:solidFill>
          <a:latin typeface="+mj-lt"/>
          <a:ea typeface="+mj-ea"/>
          <a:cs typeface="+mj-cs"/>
        </a:defRPr>
      </a:lvl1pPr>
      <a:lvl2pPr algn="ctr" rtl="0" fontAlgn="base">
        <a:spcBef>
          <a:spcPct val="0"/>
        </a:spcBef>
        <a:spcAft>
          <a:spcPct val="0"/>
        </a:spcAft>
        <a:defRPr sz="2800">
          <a:solidFill>
            <a:srgbClr val="3333CC"/>
          </a:solidFill>
          <a:latin typeface="Arial" charset="0"/>
        </a:defRPr>
      </a:lvl2pPr>
      <a:lvl3pPr algn="ctr" rtl="0" fontAlgn="base">
        <a:spcBef>
          <a:spcPct val="0"/>
        </a:spcBef>
        <a:spcAft>
          <a:spcPct val="0"/>
        </a:spcAft>
        <a:defRPr sz="2800">
          <a:solidFill>
            <a:srgbClr val="3333CC"/>
          </a:solidFill>
          <a:latin typeface="Arial" charset="0"/>
        </a:defRPr>
      </a:lvl3pPr>
      <a:lvl4pPr algn="ctr" rtl="0" fontAlgn="base">
        <a:spcBef>
          <a:spcPct val="0"/>
        </a:spcBef>
        <a:spcAft>
          <a:spcPct val="0"/>
        </a:spcAft>
        <a:defRPr sz="2800">
          <a:solidFill>
            <a:srgbClr val="3333CC"/>
          </a:solidFill>
          <a:latin typeface="Arial" charset="0"/>
        </a:defRPr>
      </a:lvl4pPr>
      <a:lvl5pPr algn="ctr" rtl="0" fontAlgn="base">
        <a:spcBef>
          <a:spcPct val="0"/>
        </a:spcBef>
        <a:spcAft>
          <a:spcPct val="0"/>
        </a:spcAft>
        <a:defRPr sz="2800">
          <a:solidFill>
            <a:srgbClr val="3333CC"/>
          </a:solidFill>
          <a:latin typeface="Arial" charset="0"/>
        </a:defRPr>
      </a:lvl5pPr>
      <a:lvl6pPr marL="457200" algn="ctr" rtl="0" fontAlgn="base">
        <a:spcBef>
          <a:spcPct val="0"/>
        </a:spcBef>
        <a:spcAft>
          <a:spcPct val="0"/>
        </a:spcAft>
        <a:defRPr sz="2800">
          <a:solidFill>
            <a:srgbClr val="3333CC"/>
          </a:solidFill>
          <a:latin typeface="Arial" charset="0"/>
        </a:defRPr>
      </a:lvl6pPr>
      <a:lvl7pPr marL="914400" algn="ctr" rtl="0" fontAlgn="base">
        <a:spcBef>
          <a:spcPct val="0"/>
        </a:spcBef>
        <a:spcAft>
          <a:spcPct val="0"/>
        </a:spcAft>
        <a:defRPr sz="2800">
          <a:solidFill>
            <a:srgbClr val="3333CC"/>
          </a:solidFill>
          <a:latin typeface="Arial" charset="0"/>
        </a:defRPr>
      </a:lvl7pPr>
      <a:lvl8pPr marL="1371600" algn="ctr" rtl="0" fontAlgn="base">
        <a:spcBef>
          <a:spcPct val="0"/>
        </a:spcBef>
        <a:spcAft>
          <a:spcPct val="0"/>
        </a:spcAft>
        <a:defRPr sz="2800">
          <a:solidFill>
            <a:srgbClr val="3333CC"/>
          </a:solidFill>
          <a:latin typeface="Arial" charset="0"/>
        </a:defRPr>
      </a:lvl8pPr>
      <a:lvl9pPr marL="1828800" algn="ctr" rtl="0" fontAlgn="base">
        <a:spcBef>
          <a:spcPct val="0"/>
        </a:spcBef>
        <a:spcAft>
          <a:spcPct val="0"/>
        </a:spcAft>
        <a:defRPr sz="2800">
          <a:solidFill>
            <a:srgbClr val="3333CC"/>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50180" name="WordArt 4"/>
          <p:cNvSpPr>
            <a:spLocks noChangeArrowheads="1" noChangeShapeType="1" noTextEdit="1"/>
          </p:cNvSpPr>
          <p:nvPr/>
        </p:nvSpPr>
        <p:spPr bwMode="auto">
          <a:xfrm>
            <a:off x="-319088" y="404813"/>
            <a:ext cx="9056688" cy="626427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de-CH" sz="4400" kern="10">
                <a:ln w="9525">
                  <a:round/>
                  <a:headEnd/>
                  <a:tailEnd/>
                </a:ln>
                <a:gradFill rotWithShape="0">
                  <a:gsLst>
                    <a:gs pos="0">
                      <a:srgbClr val="FFE701"/>
                    </a:gs>
                    <a:gs pos="100000">
                      <a:srgbClr val="FE3E02"/>
                    </a:gs>
                  </a:gsLst>
                  <a:lin ang="5400000" scaled="1"/>
                </a:gradFill>
                <a:latin typeface="Impact"/>
              </a:rPr>
              <a:t>Klimadiagramme</a:t>
            </a:r>
          </a:p>
        </p:txBody>
      </p:sp>
      <p:sp>
        <p:nvSpPr>
          <p:cNvPr id="50181" name="Text Box 5"/>
          <p:cNvSpPr txBox="1">
            <a:spLocks noChangeArrowheads="1"/>
          </p:cNvSpPr>
          <p:nvPr/>
        </p:nvSpPr>
        <p:spPr bwMode="auto">
          <a:xfrm>
            <a:off x="5399088" y="5249863"/>
            <a:ext cx="3538537" cy="1365250"/>
          </a:xfrm>
          <a:prstGeom prst="rect">
            <a:avLst/>
          </a:prstGeom>
          <a:noFill/>
          <a:ln w="9525">
            <a:solidFill>
              <a:srgbClr val="008000"/>
            </a:solidFill>
            <a:miter lim="800000"/>
            <a:headEnd/>
            <a:tailEnd/>
          </a:ln>
          <a:effectLst/>
        </p:spPr>
        <p:txBody>
          <a:bodyPr>
            <a:spAutoFit/>
          </a:bodyPr>
          <a:lstStyle/>
          <a:p>
            <a:pPr>
              <a:spcBef>
                <a:spcPct val="50000"/>
              </a:spcBef>
            </a:pPr>
            <a:r>
              <a:rPr lang="de-CH" sz="1400">
                <a:solidFill>
                  <a:srgbClr val="0033CC"/>
                </a:solidFill>
              </a:rPr>
              <a:t>Navigation: </a:t>
            </a:r>
          </a:p>
          <a:p>
            <a:pPr>
              <a:spcBef>
                <a:spcPct val="50000"/>
              </a:spcBef>
            </a:pPr>
            <a:r>
              <a:rPr lang="de-CH" sz="1400"/>
              <a:t>Pfeiltaste „nach rechts“</a:t>
            </a:r>
            <a:r>
              <a:rPr lang="de-CH" sz="1400">
                <a:cs typeface="Arial" charset="0"/>
              </a:rPr>
              <a:t>:   Schritt vorwärts</a:t>
            </a:r>
          </a:p>
          <a:p>
            <a:pPr>
              <a:spcBef>
                <a:spcPct val="50000"/>
              </a:spcBef>
            </a:pPr>
            <a:r>
              <a:rPr lang="de-CH" sz="1400">
                <a:cs typeface="Arial" charset="0"/>
              </a:rPr>
              <a:t>Pfeiltaste „nach links“ </a:t>
            </a:r>
            <a:r>
              <a:rPr lang="de-CH" sz="1400"/>
              <a:t>:   Schritt rückwärts</a:t>
            </a:r>
          </a:p>
          <a:p>
            <a:pPr>
              <a:spcBef>
                <a:spcPct val="50000"/>
              </a:spcBef>
            </a:pPr>
            <a:r>
              <a:rPr lang="de-CH" sz="1400"/>
              <a:t> oder mit Maustaste, Mausrad</a:t>
            </a:r>
            <a:r>
              <a:rPr lang="de-CH"/>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94" name="Line 150"/>
          <p:cNvSpPr>
            <a:spLocks noChangeShapeType="1"/>
          </p:cNvSpPr>
          <p:nvPr/>
        </p:nvSpPr>
        <p:spPr bwMode="auto">
          <a:xfrm flipV="1">
            <a:off x="5019675" y="6357938"/>
            <a:ext cx="2981325" cy="4762"/>
          </a:xfrm>
          <a:prstGeom prst="line">
            <a:avLst/>
          </a:prstGeom>
          <a:noFill/>
          <a:ln w="152400">
            <a:solidFill>
              <a:srgbClr val="99CC00"/>
            </a:solidFill>
            <a:round/>
            <a:headEnd/>
            <a:tailEnd/>
          </a:ln>
          <a:effectLst/>
        </p:spPr>
        <p:txBody>
          <a:bodyPr/>
          <a:lstStyle/>
          <a:p>
            <a:endParaRPr lang="de-CH"/>
          </a:p>
        </p:txBody>
      </p:sp>
      <p:grpSp>
        <p:nvGrpSpPr>
          <p:cNvPr id="108546" name="Group 2"/>
          <p:cNvGrpSpPr>
            <a:grpSpLocks/>
          </p:cNvGrpSpPr>
          <p:nvPr/>
        </p:nvGrpSpPr>
        <p:grpSpPr bwMode="auto">
          <a:xfrm>
            <a:off x="3686175" y="0"/>
            <a:ext cx="5457825" cy="6669088"/>
            <a:chOff x="2322" y="0"/>
            <a:chExt cx="3438" cy="4201"/>
          </a:xfrm>
        </p:grpSpPr>
        <p:sp>
          <p:nvSpPr>
            <p:cNvPr id="108547" name="Freeform 3" descr="Diagonal weit nach oben"/>
            <p:cNvSpPr>
              <a:spLocks/>
            </p:cNvSpPr>
            <p:nvPr/>
          </p:nvSpPr>
          <p:spPr bwMode="auto">
            <a:xfrm>
              <a:off x="2492" y="1936"/>
              <a:ext cx="2980" cy="1336"/>
            </a:xfrm>
            <a:custGeom>
              <a:avLst/>
              <a:gdLst/>
              <a:ahLst/>
              <a:cxnLst>
                <a:cxn ang="0">
                  <a:pos x="4" y="404"/>
                </a:cxn>
                <a:cxn ang="0">
                  <a:pos x="0" y="1328"/>
                </a:cxn>
                <a:cxn ang="0">
                  <a:pos x="128" y="1336"/>
                </a:cxn>
                <a:cxn ang="0">
                  <a:pos x="364" y="1316"/>
                </a:cxn>
                <a:cxn ang="0">
                  <a:pos x="628" y="1228"/>
                </a:cxn>
                <a:cxn ang="0">
                  <a:pos x="868" y="1124"/>
                </a:cxn>
                <a:cxn ang="0">
                  <a:pos x="1124" y="1012"/>
                </a:cxn>
                <a:cxn ang="0">
                  <a:pos x="1372" y="936"/>
                </a:cxn>
                <a:cxn ang="0">
                  <a:pos x="1624" y="884"/>
                </a:cxn>
                <a:cxn ang="0">
                  <a:pos x="1864" y="896"/>
                </a:cxn>
                <a:cxn ang="0">
                  <a:pos x="2112" y="984"/>
                </a:cxn>
                <a:cxn ang="0">
                  <a:pos x="2360" y="1100"/>
                </a:cxn>
                <a:cxn ang="0">
                  <a:pos x="2612" y="1236"/>
                </a:cxn>
                <a:cxn ang="0">
                  <a:pos x="2860" y="1320"/>
                </a:cxn>
                <a:cxn ang="0">
                  <a:pos x="2980" y="1320"/>
                </a:cxn>
                <a:cxn ang="0">
                  <a:pos x="2976" y="408"/>
                </a:cxn>
                <a:cxn ang="0">
                  <a:pos x="2860" y="380"/>
                </a:cxn>
                <a:cxn ang="0">
                  <a:pos x="2612" y="272"/>
                </a:cxn>
                <a:cxn ang="0">
                  <a:pos x="2368" y="336"/>
                </a:cxn>
                <a:cxn ang="0">
                  <a:pos x="2108" y="144"/>
                </a:cxn>
                <a:cxn ang="0">
                  <a:pos x="1988" y="0"/>
                </a:cxn>
                <a:cxn ang="0">
                  <a:pos x="1132" y="4"/>
                </a:cxn>
                <a:cxn ang="0">
                  <a:pos x="876" y="192"/>
                </a:cxn>
                <a:cxn ang="0">
                  <a:pos x="628" y="372"/>
                </a:cxn>
                <a:cxn ang="0">
                  <a:pos x="608" y="396"/>
                </a:cxn>
                <a:cxn ang="0">
                  <a:pos x="388" y="452"/>
                </a:cxn>
                <a:cxn ang="0">
                  <a:pos x="136" y="444"/>
                </a:cxn>
                <a:cxn ang="0">
                  <a:pos x="4" y="404"/>
                </a:cxn>
              </a:cxnLst>
              <a:rect l="0" t="0" r="r" b="b"/>
              <a:pathLst>
                <a:path w="2980" h="1336">
                  <a:moveTo>
                    <a:pt x="4" y="404"/>
                  </a:moveTo>
                  <a:lnTo>
                    <a:pt x="0" y="1328"/>
                  </a:lnTo>
                  <a:lnTo>
                    <a:pt x="128" y="1336"/>
                  </a:lnTo>
                  <a:lnTo>
                    <a:pt x="364" y="1316"/>
                  </a:lnTo>
                  <a:lnTo>
                    <a:pt x="628" y="1228"/>
                  </a:lnTo>
                  <a:lnTo>
                    <a:pt x="868" y="1124"/>
                  </a:lnTo>
                  <a:lnTo>
                    <a:pt x="1124" y="1012"/>
                  </a:lnTo>
                  <a:lnTo>
                    <a:pt x="1372" y="936"/>
                  </a:lnTo>
                  <a:lnTo>
                    <a:pt x="1624" y="884"/>
                  </a:lnTo>
                  <a:lnTo>
                    <a:pt x="1864" y="896"/>
                  </a:lnTo>
                  <a:lnTo>
                    <a:pt x="2112" y="984"/>
                  </a:lnTo>
                  <a:lnTo>
                    <a:pt x="2360" y="1100"/>
                  </a:lnTo>
                  <a:lnTo>
                    <a:pt x="2612" y="1236"/>
                  </a:lnTo>
                  <a:lnTo>
                    <a:pt x="2860" y="1320"/>
                  </a:lnTo>
                  <a:lnTo>
                    <a:pt x="2980" y="1320"/>
                  </a:lnTo>
                  <a:lnTo>
                    <a:pt x="2976" y="408"/>
                  </a:lnTo>
                  <a:lnTo>
                    <a:pt x="2860" y="380"/>
                  </a:lnTo>
                  <a:lnTo>
                    <a:pt x="2612" y="272"/>
                  </a:lnTo>
                  <a:lnTo>
                    <a:pt x="2368" y="336"/>
                  </a:lnTo>
                  <a:lnTo>
                    <a:pt x="2108" y="144"/>
                  </a:lnTo>
                  <a:lnTo>
                    <a:pt x="1988" y="0"/>
                  </a:lnTo>
                  <a:lnTo>
                    <a:pt x="1132" y="4"/>
                  </a:lnTo>
                  <a:lnTo>
                    <a:pt x="876" y="192"/>
                  </a:lnTo>
                  <a:lnTo>
                    <a:pt x="628" y="372"/>
                  </a:lnTo>
                  <a:lnTo>
                    <a:pt x="608" y="396"/>
                  </a:lnTo>
                  <a:lnTo>
                    <a:pt x="388" y="452"/>
                  </a:lnTo>
                  <a:lnTo>
                    <a:pt x="136" y="444"/>
                  </a:lnTo>
                  <a:lnTo>
                    <a:pt x="4" y="404"/>
                  </a:lnTo>
                  <a:close/>
                </a:path>
              </a:pathLst>
            </a:custGeom>
            <a:pattFill prst="wdUpDiag">
              <a:fgClr>
                <a:srgbClr val="0033CC"/>
              </a:fgClr>
              <a:bgClr>
                <a:schemeClr val="bg1"/>
              </a:bgClr>
            </a:pattFill>
            <a:ln w="9525">
              <a:solidFill>
                <a:schemeClr val="tx1"/>
              </a:solidFill>
              <a:round/>
              <a:headEnd/>
              <a:tailEnd/>
            </a:ln>
            <a:effectLst/>
          </p:spPr>
          <p:txBody>
            <a:bodyPr/>
            <a:lstStyle/>
            <a:p>
              <a:endParaRPr lang="de-CH"/>
            </a:p>
          </p:txBody>
        </p:sp>
        <p:sp>
          <p:nvSpPr>
            <p:cNvPr id="108548" name="Freeform 4"/>
            <p:cNvSpPr>
              <a:spLocks/>
            </p:cNvSpPr>
            <p:nvPr/>
          </p:nvSpPr>
          <p:spPr bwMode="auto">
            <a:xfrm>
              <a:off x="3636" y="1830"/>
              <a:ext cx="834" cy="108"/>
            </a:xfrm>
            <a:custGeom>
              <a:avLst/>
              <a:gdLst/>
              <a:ahLst/>
              <a:cxnLst>
                <a:cxn ang="0">
                  <a:pos x="0" y="108"/>
                </a:cxn>
                <a:cxn ang="0">
                  <a:pos x="834" y="108"/>
                </a:cxn>
                <a:cxn ang="0">
                  <a:pos x="738" y="0"/>
                </a:cxn>
                <a:cxn ang="0">
                  <a:pos x="465" y="12"/>
                </a:cxn>
                <a:cxn ang="0">
                  <a:pos x="228" y="30"/>
                </a:cxn>
                <a:cxn ang="0">
                  <a:pos x="0" y="108"/>
                </a:cxn>
              </a:cxnLst>
              <a:rect l="0" t="0" r="r" b="b"/>
              <a:pathLst>
                <a:path w="834" h="108">
                  <a:moveTo>
                    <a:pt x="0" y="108"/>
                  </a:moveTo>
                  <a:lnTo>
                    <a:pt x="834" y="108"/>
                  </a:lnTo>
                  <a:lnTo>
                    <a:pt x="738" y="0"/>
                  </a:lnTo>
                  <a:lnTo>
                    <a:pt x="465" y="12"/>
                  </a:lnTo>
                  <a:lnTo>
                    <a:pt x="228" y="30"/>
                  </a:lnTo>
                  <a:lnTo>
                    <a:pt x="0" y="108"/>
                  </a:lnTo>
                  <a:close/>
                </a:path>
              </a:pathLst>
            </a:custGeom>
            <a:solidFill>
              <a:srgbClr val="3366FF"/>
            </a:solidFill>
            <a:ln w="9525">
              <a:solidFill>
                <a:schemeClr val="tx1"/>
              </a:solidFill>
              <a:round/>
              <a:headEnd/>
              <a:tailEnd/>
            </a:ln>
            <a:effectLst/>
          </p:spPr>
          <p:txBody>
            <a:bodyPr/>
            <a:lstStyle/>
            <a:p>
              <a:endParaRPr lang="de-CH"/>
            </a:p>
          </p:txBody>
        </p:sp>
        <p:grpSp>
          <p:nvGrpSpPr>
            <p:cNvPr id="108549" name="Group 5"/>
            <p:cNvGrpSpPr>
              <a:grpSpLocks/>
            </p:cNvGrpSpPr>
            <p:nvPr/>
          </p:nvGrpSpPr>
          <p:grpSpPr bwMode="auto">
            <a:xfrm>
              <a:off x="2322" y="0"/>
              <a:ext cx="3438" cy="4201"/>
              <a:chOff x="2322" y="0"/>
              <a:chExt cx="3438" cy="4201"/>
            </a:xfrm>
          </p:grpSpPr>
          <p:sp>
            <p:nvSpPr>
              <p:cNvPr id="108550" name="AutoShape 6">
                <a:hlinkClick r:id="" action="ppaction://hlinkshowjump?jump=nextslide"/>
              </p:cNvPr>
              <p:cNvSpPr>
                <a:spLocks noChangeArrowheads="1"/>
              </p:cNvSpPr>
              <p:nvPr/>
            </p:nvSpPr>
            <p:spPr bwMode="auto">
              <a:xfrm>
                <a:off x="5513" y="0"/>
                <a:ext cx="247" cy="14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pic>
            <p:nvPicPr>
              <p:cNvPr id="108551" name="Picture 7" descr="Klimaraster3"/>
              <p:cNvPicPr>
                <a:picLocks noChangeAspect="1" noChangeArrowheads="1"/>
              </p:cNvPicPr>
              <p:nvPr/>
            </p:nvPicPr>
            <p:blipFill>
              <a:blip r:embed="rId2" cstate="print"/>
              <a:srcRect/>
              <a:stretch>
                <a:fillRect/>
              </a:stretch>
            </p:blipFill>
            <p:spPr bwMode="auto">
              <a:xfrm>
                <a:off x="2322" y="118"/>
                <a:ext cx="3325" cy="4083"/>
              </a:xfrm>
              <a:prstGeom prst="rect">
                <a:avLst/>
              </a:prstGeom>
              <a:noFill/>
            </p:spPr>
          </p:pic>
          <p:sp>
            <p:nvSpPr>
              <p:cNvPr id="108552" name="Oval 8"/>
              <p:cNvSpPr>
                <a:spLocks noChangeArrowheads="1"/>
              </p:cNvSpPr>
              <p:nvPr/>
            </p:nvSpPr>
            <p:spPr bwMode="auto">
              <a:xfrm>
                <a:off x="3340" y="304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53" name="Oval 9"/>
              <p:cNvSpPr>
                <a:spLocks noChangeArrowheads="1"/>
              </p:cNvSpPr>
              <p:nvPr/>
            </p:nvSpPr>
            <p:spPr bwMode="auto">
              <a:xfrm>
                <a:off x="3593" y="2932"/>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54" name="Oval 10"/>
              <p:cNvSpPr>
                <a:spLocks noChangeArrowheads="1"/>
              </p:cNvSpPr>
              <p:nvPr/>
            </p:nvSpPr>
            <p:spPr bwMode="auto">
              <a:xfrm>
                <a:off x="3842" y="28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55" name="Oval 11"/>
              <p:cNvSpPr>
                <a:spLocks noChangeArrowheads="1"/>
              </p:cNvSpPr>
              <p:nvPr/>
            </p:nvSpPr>
            <p:spPr bwMode="auto">
              <a:xfrm>
                <a:off x="4085" y="279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56" name="Oval 12"/>
              <p:cNvSpPr>
                <a:spLocks noChangeArrowheads="1"/>
              </p:cNvSpPr>
              <p:nvPr/>
            </p:nvSpPr>
            <p:spPr bwMode="auto">
              <a:xfrm>
                <a:off x="4338" y="281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57" name="Oval 13"/>
              <p:cNvSpPr>
                <a:spLocks noChangeArrowheads="1"/>
              </p:cNvSpPr>
              <p:nvPr/>
            </p:nvSpPr>
            <p:spPr bwMode="auto">
              <a:xfrm>
                <a:off x="4582" y="289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58" name="Oval 14"/>
              <p:cNvSpPr>
                <a:spLocks noChangeArrowheads="1"/>
              </p:cNvSpPr>
              <p:nvPr/>
            </p:nvSpPr>
            <p:spPr bwMode="auto">
              <a:xfrm>
                <a:off x="4831" y="301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59" name="Oval 15"/>
              <p:cNvSpPr>
                <a:spLocks noChangeArrowheads="1"/>
              </p:cNvSpPr>
              <p:nvPr/>
            </p:nvSpPr>
            <p:spPr bwMode="auto">
              <a:xfrm>
                <a:off x="5080" y="315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60" name="Oval 16"/>
              <p:cNvSpPr>
                <a:spLocks noChangeArrowheads="1"/>
              </p:cNvSpPr>
              <p:nvPr/>
            </p:nvSpPr>
            <p:spPr bwMode="auto">
              <a:xfrm>
                <a:off x="5327" y="323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61" name="Oval 17"/>
              <p:cNvSpPr>
                <a:spLocks noChangeArrowheads="1"/>
              </p:cNvSpPr>
              <p:nvPr/>
            </p:nvSpPr>
            <p:spPr bwMode="auto">
              <a:xfrm>
                <a:off x="2599" y="325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62" name="Oval 18"/>
              <p:cNvSpPr>
                <a:spLocks noChangeArrowheads="1"/>
              </p:cNvSpPr>
              <p:nvPr/>
            </p:nvSpPr>
            <p:spPr bwMode="auto">
              <a:xfrm>
                <a:off x="2844" y="323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63" name="Oval 19"/>
              <p:cNvSpPr>
                <a:spLocks noChangeArrowheads="1"/>
              </p:cNvSpPr>
              <p:nvPr/>
            </p:nvSpPr>
            <p:spPr bwMode="auto">
              <a:xfrm>
                <a:off x="3094" y="31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64" name="Line 20"/>
              <p:cNvSpPr>
                <a:spLocks noChangeShapeType="1"/>
              </p:cNvSpPr>
              <p:nvPr/>
            </p:nvSpPr>
            <p:spPr bwMode="auto">
              <a:xfrm flipV="1">
                <a:off x="2623" y="3255"/>
                <a:ext cx="251" cy="24"/>
              </a:xfrm>
              <a:prstGeom prst="line">
                <a:avLst/>
              </a:prstGeom>
              <a:noFill/>
              <a:ln w="19050">
                <a:solidFill>
                  <a:srgbClr val="FF3300"/>
                </a:solidFill>
                <a:round/>
                <a:headEnd/>
                <a:tailEnd/>
              </a:ln>
              <a:effectLst/>
            </p:spPr>
            <p:txBody>
              <a:bodyPr/>
              <a:lstStyle/>
              <a:p>
                <a:endParaRPr lang="de-CH"/>
              </a:p>
            </p:txBody>
          </p:sp>
          <p:sp>
            <p:nvSpPr>
              <p:cNvPr id="108565" name="Line 21"/>
              <p:cNvSpPr>
                <a:spLocks noChangeShapeType="1"/>
              </p:cNvSpPr>
              <p:nvPr/>
            </p:nvSpPr>
            <p:spPr bwMode="auto">
              <a:xfrm flipV="1">
                <a:off x="2864" y="3169"/>
                <a:ext cx="257" cy="84"/>
              </a:xfrm>
              <a:prstGeom prst="line">
                <a:avLst/>
              </a:prstGeom>
              <a:noFill/>
              <a:ln w="19050">
                <a:solidFill>
                  <a:srgbClr val="FF3300"/>
                </a:solidFill>
                <a:round/>
                <a:headEnd/>
                <a:tailEnd/>
              </a:ln>
              <a:effectLst/>
            </p:spPr>
            <p:txBody>
              <a:bodyPr/>
              <a:lstStyle/>
              <a:p>
                <a:endParaRPr lang="de-CH"/>
              </a:p>
            </p:txBody>
          </p:sp>
          <p:sp>
            <p:nvSpPr>
              <p:cNvPr id="108566" name="Line 22"/>
              <p:cNvSpPr>
                <a:spLocks noChangeShapeType="1"/>
              </p:cNvSpPr>
              <p:nvPr/>
            </p:nvSpPr>
            <p:spPr bwMode="auto">
              <a:xfrm flipV="1">
                <a:off x="3120" y="3059"/>
                <a:ext cx="242" cy="108"/>
              </a:xfrm>
              <a:prstGeom prst="line">
                <a:avLst/>
              </a:prstGeom>
              <a:noFill/>
              <a:ln w="19050">
                <a:solidFill>
                  <a:srgbClr val="FF3300"/>
                </a:solidFill>
                <a:round/>
                <a:headEnd/>
                <a:tailEnd/>
              </a:ln>
              <a:effectLst/>
            </p:spPr>
            <p:txBody>
              <a:bodyPr/>
              <a:lstStyle/>
              <a:p>
                <a:endParaRPr lang="de-CH"/>
              </a:p>
            </p:txBody>
          </p:sp>
          <p:sp>
            <p:nvSpPr>
              <p:cNvPr id="108567" name="Line 23"/>
              <p:cNvSpPr>
                <a:spLocks noChangeShapeType="1"/>
              </p:cNvSpPr>
              <p:nvPr/>
            </p:nvSpPr>
            <p:spPr bwMode="auto">
              <a:xfrm flipV="1">
                <a:off x="3361" y="2949"/>
                <a:ext cx="251" cy="111"/>
              </a:xfrm>
              <a:prstGeom prst="line">
                <a:avLst/>
              </a:prstGeom>
              <a:noFill/>
              <a:ln w="19050">
                <a:solidFill>
                  <a:srgbClr val="FF3300"/>
                </a:solidFill>
                <a:round/>
                <a:headEnd/>
                <a:tailEnd/>
              </a:ln>
              <a:effectLst/>
            </p:spPr>
            <p:txBody>
              <a:bodyPr/>
              <a:lstStyle/>
              <a:p>
                <a:endParaRPr lang="de-CH"/>
              </a:p>
            </p:txBody>
          </p:sp>
          <p:sp>
            <p:nvSpPr>
              <p:cNvPr id="108568" name="Line 24"/>
              <p:cNvSpPr>
                <a:spLocks noChangeShapeType="1"/>
              </p:cNvSpPr>
              <p:nvPr/>
            </p:nvSpPr>
            <p:spPr bwMode="auto">
              <a:xfrm flipV="1">
                <a:off x="3611" y="2872"/>
                <a:ext cx="254" cy="81"/>
              </a:xfrm>
              <a:prstGeom prst="line">
                <a:avLst/>
              </a:prstGeom>
              <a:noFill/>
              <a:ln w="19050">
                <a:solidFill>
                  <a:srgbClr val="FF3300"/>
                </a:solidFill>
                <a:round/>
                <a:headEnd/>
                <a:tailEnd/>
              </a:ln>
              <a:effectLst/>
            </p:spPr>
            <p:txBody>
              <a:bodyPr/>
              <a:lstStyle/>
              <a:p>
                <a:endParaRPr lang="de-CH"/>
              </a:p>
            </p:txBody>
          </p:sp>
          <p:sp>
            <p:nvSpPr>
              <p:cNvPr id="108569" name="Line 25"/>
              <p:cNvSpPr>
                <a:spLocks noChangeShapeType="1"/>
              </p:cNvSpPr>
              <p:nvPr/>
            </p:nvSpPr>
            <p:spPr bwMode="auto">
              <a:xfrm flipV="1">
                <a:off x="3864" y="2819"/>
                <a:ext cx="239" cy="57"/>
              </a:xfrm>
              <a:prstGeom prst="line">
                <a:avLst/>
              </a:prstGeom>
              <a:noFill/>
              <a:ln w="19050">
                <a:solidFill>
                  <a:srgbClr val="FF3300"/>
                </a:solidFill>
                <a:round/>
                <a:headEnd/>
                <a:tailEnd/>
              </a:ln>
              <a:effectLst/>
            </p:spPr>
            <p:txBody>
              <a:bodyPr/>
              <a:lstStyle/>
              <a:p>
                <a:endParaRPr lang="de-CH"/>
              </a:p>
            </p:txBody>
          </p:sp>
          <p:sp>
            <p:nvSpPr>
              <p:cNvPr id="108570" name="Line 26"/>
              <p:cNvSpPr>
                <a:spLocks noChangeShapeType="1"/>
              </p:cNvSpPr>
              <p:nvPr/>
            </p:nvSpPr>
            <p:spPr bwMode="auto">
              <a:xfrm>
                <a:off x="4102" y="2817"/>
                <a:ext cx="257" cy="15"/>
              </a:xfrm>
              <a:prstGeom prst="line">
                <a:avLst/>
              </a:prstGeom>
              <a:noFill/>
              <a:ln w="19050">
                <a:solidFill>
                  <a:srgbClr val="FF3300"/>
                </a:solidFill>
                <a:round/>
                <a:headEnd/>
                <a:tailEnd/>
              </a:ln>
              <a:effectLst/>
            </p:spPr>
            <p:txBody>
              <a:bodyPr/>
              <a:lstStyle/>
              <a:p>
                <a:endParaRPr lang="de-CH"/>
              </a:p>
            </p:txBody>
          </p:sp>
          <p:sp>
            <p:nvSpPr>
              <p:cNvPr id="108571" name="Line 27"/>
              <p:cNvSpPr>
                <a:spLocks noChangeShapeType="1"/>
              </p:cNvSpPr>
              <p:nvPr/>
            </p:nvSpPr>
            <p:spPr bwMode="auto">
              <a:xfrm>
                <a:off x="4352" y="2839"/>
                <a:ext cx="260" cy="81"/>
              </a:xfrm>
              <a:prstGeom prst="line">
                <a:avLst/>
              </a:prstGeom>
              <a:noFill/>
              <a:ln w="19050">
                <a:solidFill>
                  <a:srgbClr val="FF3300"/>
                </a:solidFill>
                <a:round/>
                <a:headEnd/>
                <a:tailEnd/>
              </a:ln>
              <a:effectLst/>
            </p:spPr>
            <p:txBody>
              <a:bodyPr/>
              <a:lstStyle/>
              <a:p>
                <a:endParaRPr lang="de-CH"/>
              </a:p>
            </p:txBody>
          </p:sp>
          <p:sp>
            <p:nvSpPr>
              <p:cNvPr id="108572" name="Line 28"/>
              <p:cNvSpPr>
                <a:spLocks noChangeShapeType="1"/>
              </p:cNvSpPr>
              <p:nvPr/>
            </p:nvSpPr>
            <p:spPr bwMode="auto">
              <a:xfrm>
                <a:off x="4605" y="2918"/>
                <a:ext cx="245" cy="120"/>
              </a:xfrm>
              <a:prstGeom prst="line">
                <a:avLst/>
              </a:prstGeom>
              <a:noFill/>
              <a:ln w="19050">
                <a:solidFill>
                  <a:srgbClr val="FF3300"/>
                </a:solidFill>
                <a:round/>
                <a:headEnd/>
                <a:tailEnd/>
              </a:ln>
              <a:effectLst/>
            </p:spPr>
            <p:txBody>
              <a:bodyPr/>
              <a:lstStyle/>
              <a:p>
                <a:endParaRPr lang="de-CH"/>
              </a:p>
            </p:txBody>
          </p:sp>
          <p:sp>
            <p:nvSpPr>
              <p:cNvPr id="108573" name="Line 29"/>
              <p:cNvSpPr>
                <a:spLocks noChangeShapeType="1"/>
              </p:cNvSpPr>
              <p:nvPr/>
            </p:nvSpPr>
            <p:spPr bwMode="auto">
              <a:xfrm>
                <a:off x="4855" y="3036"/>
                <a:ext cx="248" cy="144"/>
              </a:xfrm>
              <a:prstGeom prst="line">
                <a:avLst/>
              </a:prstGeom>
              <a:noFill/>
              <a:ln w="19050">
                <a:solidFill>
                  <a:srgbClr val="FF3300"/>
                </a:solidFill>
                <a:round/>
                <a:headEnd/>
                <a:tailEnd/>
              </a:ln>
              <a:effectLst/>
            </p:spPr>
            <p:txBody>
              <a:bodyPr/>
              <a:lstStyle/>
              <a:p>
                <a:endParaRPr lang="de-CH"/>
              </a:p>
            </p:txBody>
          </p:sp>
          <p:sp>
            <p:nvSpPr>
              <p:cNvPr id="108574" name="Line 30"/>
              <p:cNvSpPr>
                <a:spLocks noChangeShapeType="1"/>
              </p:cNvSpPr>
              <p:nvPr/>
            </p:nvSpPr>
            <p:spPr bwMode="auto">
              <a:xfrm>
                <a:off x="5099" y="3181"/>
                <a:ext cx="260" cy="78"/>
              </a:xfrm>
              <a:prstGeom prst="line">
                <a:avLst/>
              </a:prstGeom>
              <a:noFill/>
              <a:ln w="19050">
                <a:solidFill>
                  <a:srgbClr val="FF3300"/>
                </a:solidFill>
                <a:round/>
                <a:headEnd/>
                <a:tailEnd/>
              </a:ln>
              <a:effectLst/>
            </p:spPr>
            <p:txBody>
              <a:bodyPr/>
              <a:lstStyle/>
              <a:p>
                <a:endParaRPr lang="de-CH"/>
              </a:p>
            </p:txBody>
          </p:sp>
          <p:sp>
            <p:nvSpPr>
              <p:cNvPr id="108575" name="Oval 31"/>
              <p:cNvSpPr>
                <a:spLocks noChangeArrowheads="1"/>
              </p:cNvSpPr>
              <p:nvPr/>
            </p:nvSpPr>
            <p:spPr bwMode="auto">
              <a:xfrm>
                <a:off x="2477" y="325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76" name="Line 32"/>
              <p:cNvSpPr>
                <a:spLocks noChangeShapeType="1"/>
              </p:cNvSpPr>
              <p:nvPr/>
            </p:nvSpPr>
            <p:spPr bwMode="auto">
              <a:xfrm>
                <a:off x="2492" y="3268"/>
                <a:ext cx="131" cy="12"/>
              </a:xfrm>
              <a:prstGeom prst="line">
                <a:avLst/>
              </a:prstGeom>
              <a:noFill/>
              <a:ln w="19050">
                <a:solidFill>
                  <a:srgbClr val="FF3300"/>
                </a:solidFill>
                <a:round/>
                <a:headEnd/>
                <a:tailEnd/>
              </a:ln>
              <a:effectLst/>
            </p:spPr>
            <p:txBody>
              <a:bodyPr/>
              <a:lstStyle/>
              <a:p>
                <a:endParaRPr lang="de-CH"/>
              </a:p>
            </p:txBody>
          </p:sp>
          <p:sp>
            <p:nvSpPr>
              <p:cNvPr id="108577" name="Oval 33"/>
              <p:cNvSpPr>
                <a:spLocks noChangeArrowheads="1"/>
              </p:cNvSpPr>
              <p:nvPr/>
            </p:nvSpPr>
            <p:spPr bwMode="auto">
              <a:xfrm>
                <a:off x="5445" y="324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8578" name="Line 34"/>
              <p:cNvSpPr>
                <a:spLocks noChangeShapeType="1"/>
              </p:cNvSpPr>
              <p:nvPr/>
            </p:nvSpPr>
            <p:spPr bwMode="auto">
              <a:xfrm>
                <a:off x="5346" y="3251"/>
                <a:ext cx="125" cy="9"/>
              </a:xfrm>
              <a:prstGeom prst="line">
                <a:avLst/>
              </a:prstGeom>
              <a:noFill/>
              <a:ln w="19050">
                <a:solidFill>
                  <a:srgbClr val="FF3300"/>
                </a:solidFill>
                <a:round/>
                <a:headEnd/>
                <a:tailEnd/>
              </a:ln>
              <a:effectLst/>
            </p:spPr>
            <p:txBody>
              <a:bodyPr/>
              <a:lstStyle/>
              <a:p>
                <a:endParaRPr lang="de-CH"/>
              </a:p>
            </p:txBody>
          </p:sp>
          <p:sp>
            <p:nvSpPr>
              <p:cNvPr id="108579" name="Oval 35"/>
              <p:cNvSpPr>
                <a:spLocks noChangeArrowheads="1"/>
              </p:cNvSpPr>
              <p:nvPr/>
            </p:nvSpPr>
            <p:spPr bwMode="auto">
              <a:xfrm>
                <a:off x="3339" y="210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0" name="Oval 36"/>
              <p:cNvSpPr>
                <a:spLocks noChangeArrowheads="1"/>
              </p:cNvSpPr>
              <p:nvPr/>
            </p:nvSpPr>
            <p:spPr bwMode="auto">
              <a:xfrm>
                <a:off x="4081" y="1822"/>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1" name="Oval 37"/>
              <p:cNvSpPr>
                <a:spLocks noChangeArrowheads="1"/>
              </p:cNvSpPr>
              <p:nvPr/>
            </p:nvSpPr>
            <p:spPr bwMode="auto">
              <a:xfrm>
                <a:off x="2596" y="234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2" name="Oval 38"/>
              <p:cNvSpPr>
                <a:spLocks noChangeArrowheads="1"/>
              </p:cNvSpPr>
              <p:nvPr/>
            </p:nvSpPr>
            <p:spPr bwMode="auto">
              <a:xfrm>
                <a:off x="2846" y="236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3" name="Oval 39"/>
              <p:cNvSpPr>
                <a:spLocks noChangeArrowheads="1"/>
              </p:cNvSpPr>
              <p:nvPr/>
            </p:nvSpPr>
            <p:spPr bwMode="auto">
              <a:xfrm>
                <a:off x="3090" y="229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4" name="Oval 40"/>
              <p:cNvSpPr>
                <a:spLocks noChangeArrowheads="1"/>
              </p:cNvSpPr>
              <p:nvPr/>
            </p:nvSpPr>
            <p:spPr bwMode="auto">
              <a:xfrm>
                <a:off x="3586" y="19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5" name="Oval 41"/>
              <p:cNvSpPr>
                <a:spLocks noChangeArrowheads="1"/>
              </p:cNvSpPr>
              <p:nvPr/>
            </p:nvSpPr>
            <p:spPr bwMode="auto">
              <a:xfrm>
                <a:off x="3839" y="183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6" name="Oval 42"/>
              <p:cNvSpPr>
                <a:spLocks noChangeArrowheads="1"/>
              </p:cNvSpPr>
              <p:nvPr/>
            </p:nvSpPr>
            <p:spPr bwMode="auto">
              <a:xfrm>
                <a:off x="4329" y="1797"/>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7" name="Oval 43"/>
              <p:cNvSpPr>
                <a:spLocks noChangeArrowheads="1"/>
              </p:cNvSpPr>
              <p:nvPr/>
            </p:nvSpPr>
            <p:spPr bwMode="auto">
              <a:xfrm>
                <a:off x="4576" y="205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8" name="Oval 44"/>
              <p:cNvSpPr>
                <a:spLocks noChangeArrowheads="1"/>
              </p:cNvSpPr>
              <p:nvPr/>
            </p:nvSpPr>
            <p:spPr bwMode="auto">
              <a:xfrm>
                <a:off x="4826" y="224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89" name="Oval 45"/>
              <p:cNvSpPr>
                <a:spLocks noChangeArrowheads="1"/>
              </p:cNvSpPr>
              <p:nvPr/>
            </p:nvSpPr>
            <p:spPr bwMode="auto">
              <a:xfrm>
                <a:off x="5073" y="218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90" name="Oval 46"/>
              <p:cNvSpPr>
                <a:spLocks noChangeArrowheads="1"/>
              </p:cNvSpPr>
              <p:nvPr/>
            </p:nvSpPr>
            <p:spPr bwMode="auto">
              <a:xfrm>
                <a:off x="5320" y="229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591" name="Line 47"/>
              <p:cNvSpPr>
                <a:spLocks noChangeShapeType="1"/>
              </p:cNvSpPr>
              <p:nvPr/>
            </p:nvSpPr>
            <p:spPr bwMode="auto">
              <a:xfrm>
                <a:off x="2619" y="2376"/>
                <a:ext cx="261" cy="24"/>
              </a:xfrm>
              <a:prstGeom prst="line">
                <a:avLst/>
              </a:prstGeom>
              <a:noFill/>
              <a:ln w="19050">
                <a:solidFill>
                  <a:srgbClr val="3333CC"/>
                </a:solidFill>
                <a:round/>
                <a:headEnd/>
                <a:tailEnd/>
              </a:ln>
              <a:effectLst/>
            </p:spPr>
            <p:txBody>
              <a:bodyPr/>
              <a:lstStyle/>
              <a:p>
                <a:endParaRPr lang="de-CH"/>
              </a:p>
            </p:txBody>
          </p:sp>
          <p:sp>
            <p:nvSpPr>
              <p:cNvPr id="108592" name="Line 48"/>
              <p:cNvSpPr>
                <a:spLocks noChangeShapeType="1"/>
              </p:cNvSpPr>
              <p:nvPr/>
            </p:nvSpPr>
            <p:spPr bwMode="auto">
              <a:xfrm flipV="1">
                <a:off x="2866" y="2323"/>
                <a:ext cx="258" cy="72"/>
              </a:xfrm>
              <a:prstGeom prst="line">
                <a:avLst/>
              </a:prstGeom>
              <a:noFill/>
              <a:ln w="19050">
                <a:solidFill>
                  <a:srgbClr val="3333CC"/>
                </a:solidFill>
                <a:round/>
                <a:headEnd/>
                <a:tailEnd/>
              </a:ln>
              <a:effectLst/>
            </p:spPr>
            <p:txBody>
              <a:bodyPr/>
              <a:lstStyle/>
              <a:p>
                <a:endParaRPr lang="de-CH"/>
              </a:p>
            </p:txBody>
          </p:sp>
          <p:sp>
            <p:nvSpPr>
              <p:cNvPr id="108593" name="Line 49"/>
              <p:cNvSpPr>
                <a:spLocks noChangeShapeType="1"/>
              </p:cNvSpPr>
              <p:nvPr/>
            </p:nvSpPr>
            <p:spPr bwMode="auto">
              <a:xfrm flipV="1">
                <a:off x="3110" y="2138"/>
                <a:ext cx="252" cy="186"/>
              </a:xfrm>
              <a:prstGeom prst="line">
                <a:avLst/>
              </a:prstGeom>
              <a:noFill/>
              <a:ln w="19050">
                <a:solidFill>
                  <a:srgbClr val="3333CC"/>
                </a:solidFill>
                <a:round/>
                <a:headEnd/>
                <a:tailEnd/>
              </a:ln>
              <a:effectLst/>
            </p:spPr>
            <p:txBody>
              <a:bodyPr/>
              <a:lstStyle/>
              <a:p>
                <a:endParaRPr lang="de-CH"/>
              </a:p>
            </p:txBody>
          </p:sp>
          <p:sp>
            <p:nvSpPr>
              <p:cNvPr id="108594" name="Line 50"/>
              <p:cNvSpPr>
                <a:spLocks noChangeShapeType="1"/>
              </p:cNvSpPr>
              <p:nvPr/>
            </p:nvSpPr>
            <p:spPr bwMode="auto">
              <a:xfrm flipV="1">
                <a:off x="3360" y="1950"/>
                <a:ext cx="246" cy="192"/>
              </a:xfrm>
              <a:prstGeom prst="line">
                <a:avLst/>
              </a:prstGeom>
              <a:noFill/>
              <a:ln w="19050">
                <a:solidFill>
                  <a:srgbClr val="3333CC"/>
                </a:solidFill>
                <a:round/>
                <a:headEnd/>
                <a:tailEnd/>
              </a:ln>
              <a:effectLst/>
            </p:spPr>
            <p:txBody>
              <a:bodyPr/>
              <a:lstStyle/>
              <a:p>
                <a:endParaRPr lang="de-CH"/>
              </a:p>
            </p:txBody>
          </p:sp>
          <p:sp>
            <p:nvSpPr>
              <p:cNvPr id="108595" name="Line 51"/>
              <p:cNvSpPr>
                <a:spLocks noChangeShapeType="1"/>
              </p:cNvSpPr>
              <p:nvPr/>
            </p:nvSpPr>
            <p:spPr bwMode="auto">
              <a:xfrm flipV="1">
                <a:off x="3607" y="1864"/>
                <a:ext cx="267" cy="84"/>
              </a:xfrm>
              <a:prstGeom prst="line">
                <a:avLst/>
              </a:prstGeom>
              <a:noFill/>
              <a:ln w="19050">
                <a:solidFill>
                  <a:srgbClr val="3333CC"/>
                </a:solidFill>
                <a:round/>
                <a:headEnd/>
                <a:tailEnd/>
              </a:ln>
              <a:effectLst/>
            </p:spPr>
            <p:txBody>
              <a:bodyPr/>
              <a:lstStyle/>
              <a:p>
                <a:endParaRPr lang="de-CH"/>
              </a:p>
            </p:txBody>
          </p:sp>
          <p:sp>
            <p:nvSpPr>
              <p:cNvPr id="108596" name="Line 52"/>
              <p:cNvSpPr>
                <a:spLocks noChangeShapeType="1"/>
              </p:cNvSpPr>
              <p:nvPr/>
            </p:nvSpPr>
            <p:spPr bwMode="auto">
              <a:xfrm flipV="1">
                <a:off x="3860" y="1847"/>
                <a:ext cx="255" cy="15"/>
              </a:xfrm>
              <a:prstGeom prst="line">
                <a:avLst/>
              </a:prstGeom>
              <a:noFill/>
              <a:ln w="19050">
                <a:solidFill>
                  <a:srgbClr val="3333CC"/>
                </a:solidFill>
                <a:round/>
                <a:headEnd/>
                <a:tailEnd/>
              </a:ln>
              <a:effectLst/>
            </p:spPr>
            <p:txBody>
              <a:bodyPr/>
              <a:lstStyle/>
              <a:p>
                <a:endParaRPr lang="de-CH"/>
              </a:p>
            </p:txBody>
          </p:sp>
          <p:sp>
            <p:nvSpPr>
              <p:cNvPr id="108597" name="Line 53"/>
              <p:cNvSpPr>
                <a:spLocks noChangeShapeType="1"/>
              </p:cNvSpPr>
              <p:nvPr/>
            </p:nvSpPr>
            <p:spPr bwMode="auto">
              <a:xfrm flipV="1">
                <a:off x="4098" y="1827"/>
                <a:ext cx="255" cy="15"/>
              </a:xfrm>
              <a:prstGeom prst="line">
                <a:avLst/>
              </a:prstGeom>
              <a:noFill/>
              <a:ln w="19050">
                <a:solidFill>
                  <a:srgbClr val="3333CC"/>
                </a:solidFill>
                <a:round/>
                <a:headEnd/>
                <a:tailEnd/>
              </a:ln>
              <a:effectLst/>
            </p:spPr>
            <p:txBody>
              <a:bodyPr/>
              <a:lstStyle/>
              <a:p>
                <a:endParaRPr lang="de-CH"/>
              </a:p>
            </p:txBody>
          </p:sp>
          <p:sp>
            <p:nvSpPr>
              <p:cNvPr id="108598" name="Line 54"/>
              <p:cNvSpPr>
                <a:spLocks noChangeShapeType="1"/>
              </p:cNvSpPr>
              <p:nvPr/>
            </p:nvSpPr>
            <p:spPr bwMode="auto">
              <a:xfrm>
                <a:off x="4384" y="1837"/>
                <a:ext cx="222" cy="237"/>
              </a:xfrm>
              <a:prstGeom prst="line">
                <a:avLst/>
              </a:prstGeom>
              <a:noFill/>
              <a:ln w="19050">
                <a:solidFill>
                  <a:srgbClr val="3333CC"/>
                </a:solidFill>
                <a:round/>
                <a:headEnd/>
                <a:tailEnd/>
              </a:ln>
              <a:effectLst/>
            </p:spPr>
            <p:txBody>
              <a:bodyPr/>
              <a:lstStyle/>
              <a:p>
                <a:endParaRPr lang="de-CH"/>
              </a:p>
            </p:txBody>
          </p:sp>
          <p:sp>
            <p:nvSpPr>
              <p:cNvPr id="108599" name="Line 55"/>
              <p:cNvSpPr>
                <a:spLocks noChangeShapeType="1"/>
              </p:cNvSpPr>
              <p:nvPr/>
            </p:nvSpPr>
            <p:spPr bwMode="auto">
              <a:xfrm>
                <a:off x="4598" y="2072"/>
                <a:ext cx="261" cy="204"/>
              </a:xfrm>
              <a:prstGeom prst="line">
                <a:avLst/>
              </a:prstGeom>
              <a:noFill/>
              <a:ln w="19050">
                <a:solidFill>
                  <a:srgbClr val="3333CC"/>
                </a:solidFill>
                <a:round/>
                <a:headEnd/>
                <a:tailEnd/>
              </a:ln>
              <a:effectLst/>
            </p:spPr>
            <p:txBody>
              <a:bodyPr/>
              <a:lstStyle/>
              <a:p>
                <a:endParaRPr lang="de-CH"/>
              </a:p>
            </p:txBody>
          </p:sp>
          <p:sp>
            <p:nvSpPr>
              <p:cNvPr id="108600" name="Line 56"/>
              <p:cNvSpPr>
                <a:spLocks noChangeShapeType="1"/>
              </p:cNvSpPr>
              <p:nvPr/>
            </p:nvSpPr>
            <p:spPr bwMode="auto">
              <a:xfrm flipV="1">
                <a:off x="4851" y="2214"/>
                <a:ext cx="246" cy="63"/>
              </a:xfrm>
              <a:prstGeom prst="line">
                <a:avLst/>
              </a:prstGeom>
              <a:noFill/>
              <a:ln w="19050">
                <a:solidFill>
                  <a:srgbClr val="3333CC"/>
                </a:solidFill>
                <a:round/>
                <a:headEnd/>
                <a:tailEnd/>
              </a:ln>
              <a:effectLst/>
            </p:spPr>
            <p:txBody>
              <a:bodyPr/>
              <a:lstStyle/>
              <a:p>
                <a:endParaRPr lang="de-CH"/>
              </a:p>
            </p:txBody>
          </p:sp>
          <p:sp>
            <p:nvSpPr>
              <p:cNvPr id="108601" name="Line 57"/>
              <p:cNvSpPr>
                <a:spLocks noChangeShapeType="1"/>
              </p:cNvSpPr>
              <p:nvPr/>
            </p:nvSpPr>
            <p:spPr bwMode="auto">
              <a:xfrm>
                <a:off x="5104" y="2212"/>
                <a:ext cx="246" cy="105"/>
              </a:xfrm>
              <a:prstGeom prst="line">
                <a:avLst/>
              </a:prstGeom>
              <a:noFill/>
              <a:ln w="19050">
                <a:solidFill>
                  <a:srgbClr val="3333CC"/>
                </a:solidFill>
                <a:round/>
                <a:headEnd/>
                <a:tailEnd/>
              </a:ln>
              <a:effectLst/>
            </p:spPr>
            <p:txBody>
              <a:bodyPr/>
              <a:lstStyle/>
              <a:p>
                <a:endParaRPr lang="de-CH"/>
              </a:p>
            </p:txBody>
          </p:sp>
          <p:sp>
            <p:nvSpPr>
              <p:cNvPr id="108602" name="Oval 58"/>
              <p:cNvSpPr>
                <a:spLocks noChangeArrowheads="1"/>
              </p:cNvSpPr>
              <p:nvPr/>
            </p:nvSpPr>
            <p:spPr bwMode="auto">
              <a:xfrm>
                <a:off x="2471"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603" name="Line 59"/>
              <p:cNvSpPr>
                <a:spLocks noChangeShapeType="1"/>
              </p:cNvSpPr>
              <p:nvPr/>
            </p:nvSpPr>
            <p:spPr bwMode="auto">
              <a:xfrm>
                <a:off x="2500" y="2341"/>
                <a:ext cx="129" cy="33"/>
              </a:xfrm>
              <a:prstGeom prst="line">
                <a:avLst/>
              </a:prstGeom>
              <a:noFill/>
              <a:ln w="19050">
                <a:solidFill>
                  <a:srgbClr val="3333CC"/>
                </a:solidFill>
                <a:round/>
                <a:headEnd/>
                <a:tailEnd/>
              </a:ln>
              <a:effectLst/>
            </p:spPr>
            <p:txBody>
              <a:bodyPr/>
              <a:lstStyle/>
              <a:p>
                <a:endParaRPr lang="de-CH"/>
              </a:p>
            </p:txBody>
          </p:sp>
          <p:sp>
            <p:nvSpPr>
              <p:cNvPr id="108604" name="Oval 60"/>
              <p:cNvSpPr>
                <a:spLocks noChangeArrowheads="1"/>
              </p:cNvSpPr>
              <p:nvPr/>
            </p:nvSpPr>
            <p:spPr bwMode="auto">
              <a:xfrm>
                <a:off x="5444"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8605" name="Line 61"/>
              <p:cNvSpPr>
                <a:spLocks noChangeShapeType="1"/>
              </p:cNvSpPr>
              <p:nvPr/>
            </p:nvSpPr>
            <p:spPr bwMode="auto">
              <a:xfrm>
                <a:off x="5345" y="2315"/>
                <a:ext cx="126" cy="30"/>
              </a:xfrm>
              <a:prstGeom prst="line">
                <a:avLst/>
              </a:prstGeom>
              <a:noFill/>
              <a:ln w="19050">
                <a:solidFill>
                  <a:srgbClr val="3333CC"/>
                </a:solidFill>
                <a:round/>
                <a:headEnd/>
                <a:tailEnd/>
              </a:ln>
              <a:effectLst/>
            </p:spPr>
            <p:txBody>
              <a:bodyPr/>
              <a:lstStyle/>
              <a:p>
                <a:endParaRPr lang="de-CH"/>
              </a:p>
            </p:txBody>
          </p:sp>
        </p:grpSp>
      </p:grpSp>
      <p:sp>
        <p:nvSpPr>
          <p:cNvPr id="108613" name="Text Box 69"/>
          <p:cNvSpPr txBox="1">
            <a:spLocks noChangeArrowheads="1"/>
          </p:cNvSpPr>
          <p:nvPr/>
        </p:nvSpPr>
        <p:spPr bwMode="auto">
          <a:xfrm>
            <a:off x="6267450" y="57150"/>
            <a:ext cx="2209800" cy="366713"/>
          </a:xfrm>
          <a:prstGeom prst="rect">
            <a:avLst/>
          </a:prstGeom>
          <a:noFill/>
          <a:ln w="9525">
            <a:noFill/>
            <a:miter lim="800000"/>
            <a:headEnd/>
            <a:tailEnd/>
          </a:ln>
          <a:effectLst/>
        </p:spPr>
        <p:txBody>
          <a:bodyPr>
            <a:spAutoFit/>
          </a:bodyPr>
          <a:lstStyle/>
          <a:p>
            <a:pPr>
              <a:spcBef>
                <a:spcPct val="50000"/>
              </a:spcBef>
            </a:pPr>
            <a:r>
              <a:rPr lang="de-CH" b="1">
                <a:solidFill>
                  <a:srgbClr val="663300"/>
                </a:solidFill>
              </a:rPr>
              <a:t>Altdorf (UR, CH)</a:t>
            </a:r>
          </a:p>
        </p:txBody>
      </p:sp>
      <p:sp>
        <p:nvSpPr>
          <p:cNvPr id="108614" name="Text Box 70"/>
          <p:cNvSpPr txBox="1">
            <a:spLocks noChangeArrowheads="1"/>
          </p:cNvSpPr>
          <p:nvPr/>
        </p:nvSpPr>
        <p:spPr bwMode="auto">
          <a:xfrm>
            <a:off x="6829425" y="333375"/>
            <a:ext cx="809625"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449 m</a:t>
            </a:r>
          </a:p>
        </p:txBody>
      </p:sp>
      <p:sp>
        <p:nvSpPr>
          <p:cNvPr id="108615" name="Text Box 71"/>
          <p:cNvSpPr txBox="1">
            <a:spLocks noChangeArrowheads="1"/>
          </p:cNvSpPr>
          <p:nvPr/>
        </p:nvSpPr>
        <p:spPr bwMode="auto">
          <a:xfrm>
            <a:off x="7664450" y="330200"/>
            <a:ext cx="1390650"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46,8° N  8,6° E</a:t>
            </a:r>
          </a:p>
        </p:txBody>
      </p:sp>
      <p:sp>
        <p:nvSpPr>
          <p:cNvPr id="108616" name="Text Box 72"/>
          <p:cNvSpPr txBox="1">
            <a:spLocks noChangeArrowheads="1"/>
          </p:cNvSpPr>
          <p:nvPr/>
        </p:nvSpPr>
        <p:spPr bwMode="auto">
          <a:xfrm>
            <a:off x="3997325" y="320675"/>
            <a:ext cx="809625"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8,9</a:t>
            </a:r>
          </a:p>
        </p:txBody>
      </p:sp>
      <p:sp>
        <p:nvSpPr>
          <p:cNvPr id="108618" name="Text Box 74"/>
          <p:cNvSpPr txBox="1">
            <a:spLocks noChangeArrowheads="1"/>
          </p:cNvSpPr>
          <p:nvPr/>
        </p:nvSpPr>
        <p:spPr bwMode="auto">
          <a:xfrm>
            <a:off x="3889375" y="546100"/>
            <a:ext cx="809625"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1099</a:t>
            </a:r>
          </a:p>
        </p:txBody>
      </p:sp>
      <p:pic>
        <p:nvPicPr>
          <p:cNvPr id="108679" name="Picture 135" descr="pencil2"/>
          <p:cNvPicPr>
            <a:picLocks noChangeAspect="1" noChangeArrowheads="1"/>
          </p:cNvPicPr>
          <p:nvPr/>
        </p:nvPicPr>
        <p:blipFill>
          <a:blip r:embed="rId3" cstate="print"/>
          <a:srcRect/>
          <a:stretch>
            <a:fillRect/>
          </a:stretch>
        </p:blipFill>
        <p:spPr bwMode="auto">
          <a:xfrm rot="-2626345">
            <a:off x="3067050" y="3625850"/>
            <a:ext cx="431800" cy="641350"/>
          </a:xfrm>
          <a:prstGeom prst="rect">
            <a:avLst/>
          </a:prstGeom>
          <a:noFill/>
          <a:ln w="9525">
            <a:noFill/>
            <a:miter lim="800000"/>
            <a:headEnd/>
            <a:tailEnd/>
          </a:ln>
        </p:spPr>
      </p:pic>
      <p:sp>
        <p:nvSpPr>
          <p:cNvPr id="108680" name="Rectangle 136"/>
          <p:cNvSpPr>
            <a:spLocks noChangeArrowheads="1"/>
          </p:cNvSpPr>
          <p:nvPr/>
        </p:nvSpPr>
        <p:spPr bwMode="auto">
          <a:xfrm>
            <a:off x="200025" y="274638"/>
            <a:ext cx="8229600" cy="490537"/>
          </a:xfrm>
          <a:prstGeom prst="rect">
            <a:avLst/>
          </a:prstGeom>
          <a:noFill/>
          <a:ln w="9525">
            <a:noFill/>
            <a:miter lim="800000"/>
            <a:headEnd/>
            <a:tailEnd/>
          </a:ln>
          <a:effectLst/>
        </p:spPr>
        <p:txBody>
          <a:bodyPr anchor="ctr"/>
          <a:lstStyle/>
          <a:p>
            <a:r>
              <a:rPr lang="de-CH" sz="2400">
                <a:solidFill>
                  <a:srgbClr val="3333CC"/>
                </a:solidFill>
              </a:rPr>
              <a:t>4.9 Wachstumszeit </a:t>
            </a:r>
          </a:p>
        </p:txBody>
      </p:sp>
      <p:pic>
        <p:nvPicPr>
          <p:cNvPr id="108681" name="Picture 137" descr="pencil2"/>
          <p:cNvPicPr>
            <a:picLocks noChangeAspect="1" noChangeArrowheads="1"/>
          </p:cNvPicPr>
          <p:nvPr/>
        </p:nvPicPr>
        <p:blipFill>
          <a:blip r:embed="rId3" cstate="print"/>
          <a:srcRect/>
          <a:stretch>
            <a:fillRect/>
          </a:stretch>
        </p:blipFill>
        <p:spPr bwMode="auto">
          <a:xfrm rot="-2626345">
            <a:off x="3030538" y="4487863"/>
            <a:ext cx="431800" cy="641350"/>
          </a:xfrm>
          <a:prstGeom prst="rect">
            <a:avLst/>
          </a:prstGeom>
          <a:noFill/>
          <a:ln w="9525">
            <a:noFill/>
            <a:miter lim="800000"/>
            <a:headEnd/>
            <a:tailEnd/>
          </a:ln>
        </p:spPr>
      </p:pic>
      <p:pic>
        <p:nvPicPr>
          <p:cNvPr id="108682" name="Picture 138" descr="pencil2"/>
          <p:cNvPicPr>
            <a:picLocks noChangeAspect="1" noChangeArrowheads="1"/>
          </p:cNvPicPr>
          <p:nvPr/>
        </p:nvPicPr>
        <p:blipFill>
          <a:blip r:embed="rId3" cstate="print"/>
          <a:srcRect/>
          <a:stretch>
            <a:fillRect/>
          </a:stretch>
        </p:blipFill>
        <p:spPr bwMode="auto">
          <a:xfrm rot="-2626345">
            <a:off x="3022600" y="2617788"/>
            <a:ext cx="431800" cy="641350"/>
          </a:xfrm>
          <a:prstGeom prst="rect">
            <a:avLst/>
          </a:prstGeom>
          <a:noFill/>
          <a:ln w="9525">
            <a:noFill/>
            <a:miter lim="800000"/>
            <a:headEnd/>
            <a:tailEnd/>
          </a:ln>
        </p:spPr>
      </p:pic>
      <p:sp>
        <p:nvSpPr>
          <p:cNvPr id="108683" name="Text Box 139"/>
          <p:cNvSpPr txBox="1">
            <a:spLocks noChangeArrowheads="1"/>
          </p:cNvSpPr>
          <p:nvPr/>
        </p:nvSpPr>
        <p:spPr bwMode="auto">
          <a:xfrm>
            <a:off x="223838" y="2627313"/>
            <a:ext cx="2778125" cy="517525"/>
          </a:xfrm>
          <a:prstGeom prst="rect">
            <a:avLst/>
          </a:prstGeom>
          <a:noFill/>
          <a:ln w="9525">
            <a:noFill/>
            <a:miter lim="800000"/>
            <a:headEnd/>
            <a:tailEnd/>
          </a:ln>
          <a:effectLst/>
        </p:spPr>
        <p:txBody>
          <a:bodyPr>
            <a:spAutoFit/>
          </a:bodyPr>
          <a:lstStyle/>
          <a:p>
            <a:pPr>
              <a:spcBef>
                <a:spcPct val="50000"/>
              </a:spcBef>
            </a:pPr>
            <a:r>
              <a:rPr lang="de-CH" sz="1400"/>
              <a:t>Wann ist in Altdorf Bedingung 1 erfüllt?</a:t>
            </a:r>
          </a:p>
        </p:txBody>
      </p:sp>
      <p:sp>
        <p:nvSpPr>
          <p:cNvPr id="108684" name="Text Box 140"/>
          <p:cNvSpPr txBox="1">
            <a:spLocks noChangeArrowheads="1"/>
          </p:cNvSpPr>
          <p:nvPr/>
        </p:nvSpPr>
        <p:spPr bwMode="auto">
          <a:xfrm>
            <a:off x="211138" y="3163888"/>
            <a:ext cx="3302000" cy="304800"/>
          </a:xfrm>
          <a:prstGeom prst="rect">
            <a:avLst/>
          </a:prstGeom>
          <a:noFill/>
          <a:ln w="9525">
            <a:noFill/>
            <a:miter lim="800000"/>
            <a:headEnd/>
            <a:tailEnd/>
          </a:ln>
          <a:effectLst/>
        </p:spPr>
        <p:txBody>
          <a:bodyPr>
            <a:spAutoFit/>
          </a:bodyPr>
          <a:lstStyle/>
          <a:p>
            <a:pPr>
              <a:spcBef>
                <a:spcPct val="50000"/>
              </a:spcBef>
            </a:pPr>
            <a:r>
              <a:rPr lang="de-CH" sz="1400">
                <a:solidFill>
                  <a:srgbClr val="008000"/>
                </a:solidFill>
              </a:rPr>
              <a:t>Von Mitte März bis Mitte November</a:t>
            </a:r>
          </a:p>
        </p:txBody>
      </p:sp>
      <p:sp>
        <p:nvSpPr>
          <p:cNvPr id="108685" name="Text Box 141"/>
          <p:cNvSpPr txBox="1">
            <a:spLocks noChangeArrowheads="1"/>
          </p:cNvSpPr>
          <p:nvPr/>
        </p:nvSpPr>
        <p:spPr bwMode="auto">
          <a:xfrm>
            <a:off x="115888" y="1384300"/>
            <a:ext cx="3668712" cy="1262063"/>
          </a:xfrm>
          <a:prstGeom prst="rect">
            <a:avLst/>
          </a:prstGeom>
          <a:noFill/>
          <a:ln w="9525">
            <a:noFill/>
            <a:miter lim="800000"/>
            <a:headEnd/>
            <a:tailEnd/>
          </a:ln>
          <a:effectLst/>
        </p:spPr>
        <p:txBody>
          <a:bodyPr>
            <a:spAutoFit/>
          </a:bodyPr>
          <a:lstStyle/>
          <a:p>
            <a:pPr marL="342900" indent="-342900">
              <a:spcBef>
                <a:spcPct val="50000"/>
              </a:spcBef>
              <a:buFontTx/>
              <a:buAutoNum type="arabicParenR"/>
            </a:pPr>
            <a:r>
              <a:rPr lang="de-CH" sz="1400"/>
              <a:t>Die Temperatur muss mindestens 5° C  betragen</a:t>
            </a:r>
          </a:p>
          <a:p>
            <a:pPr marL="342900" indent="-342900">
              <a:spcBef>
                <a:spcPct val="50000"/>
              </a:spcBef>
              <a:buFontTx/>
              <a:buAutoNum type="arabicParenR"/>
            </a:pPr>
            <a:r>
              <a:rPr lang="de-CH" sz="1400"/>
              <a:t>Es muss humid sein. (Du erinnerst dich: die blaue Niederschlagskurve liegt oberhalb der roten Temperaturkurve).</a:t>
            </a:r>
          </a:p>
        </p:txBody>
      </p:sp>
      <p:sp>
        <p:nvSpPr>
          <p:cNvPr id="108686" name="Text Box 142"/>
          <p:cNvSpPr txBox="1">
            <a:spLocks noChangeArrowheads="1"/>
          </p:cNvSpPr>
          <p:nvPr/>
        </p:nvSpPr>
        <p:spPr bwMode="auto">
          <a:xfrm>
            <a:off x="217488" y="666750"/>
            <a:ext cx="3352800" cy="730250"/>
          </a:xfrm>
          <a:prstGeom prst="rect">
            <a:avLst/>
          </a:prstGeom>
          <a:noFill/>
          <a:ln w="9525">
            <a:noFill/>
            <a:miter lim="800000"/>
            <a:headEnd/>
            <a:tailEnd/>
          </a:ln>
          <a:effectLst/>
        </p:spPr>
        <p:txBody>
          <a:bodyPr>
            <a:spAutoFit/>
          </a:bodyPr>
          <a:lstStyle/>
          <a:p>
            <a:pPr>
              <a:spcBef>
                <a:spcPct val="50000"/>
              </a:spcBef>
            </a:pPr>
            <a:r>
              <a:rPr lang="de-CH" sz="1400"/>
              <a:t>Pflanzen wachsen in der Natur, wenn folgende zwei Klimabedingungen erfüllt sind:</a:t>
            </a:r>
          </a:p>
        </p:txBody>
      </p:sp>
      <p:sp>
        <p:nvSpPr>
          <p:cNvPr id="108687" name="Text Box 143"/>
          <p:cNvSpPr txBox="1">
            <a:spLocks noChangeArrowheads="1"/>
          </p:cNvSpPr>
          <p:nvPr/>
        </p:nvSpPr>
        <p:spPr bwMode="auto">
          <a:xfrm>
            <a:off x="211138" y="3700463"/>
            <a:ext cx="2763837" cy="517525"/>
          </a:xfrm>
          <a:prstGeom prst="rect">
            <a:avLst/>
          </a:prstGeom>
          <a:noFill/>
          <a:ln w="9525">
            <a:noFill/>
            <a:miter lim="800000"/>
            <a:headEnd/>
            <a:tailEnd/>
          </a:ln>
          <a:effectLst/>
        </p:spPr>
        <p:txBody>
          <a:bodyPr>
            <a:spAutoFit/>
          </a:bodyPr>
          <a:lstStyle/>
          <a:p>
            <a:pPr>
              <a:spcBef>
                <a:spcPct val="50000"/>
              </a:spcBef>
            </a:pPr>
            <a:r>
              <a:rPr lang="de-CH" sz="1400"/>
              <a:t>Wann ist in Altdorf Bedingung 2 erfüllt?</a:t>
            </a:r>
          </a:p>
        </p:txBody>
      </p:sp>
      <p:sp>
        <p:nvSpPr>
          <p:cNvPr id="108688" name="Text Box 144"/>
          <p:cNvSpPr txBox="1">
            <a:spLocks noChangeArrowheads="1"/>
          </p:cNvSpPr>
          <p:nvPr/>
        </p:nvSpPr>
        <p:spPr bwMode="auto">
          <a:xfrm>
            <a:off x="223838" y="4205288"/>
            <a:ext cx="3302000" cy="304800"/>
          </a:xfrm>
          <a:prstGeom prst="rect">
            <a:avLst/>
          </a:prstGeom>
          <a:noFill/>
          <a:ln w="9525">
            <a:noFill/>
            <a:miter lim="800000"/>
            <a:headEnd/>
            <a:tailEnd/>
          </a:ln>
          <a:effectLst/>
        </p:spPr>
        <p:txBody>
          <a:bodyPr>
            <a:spAutoFit/>
          </a:bodyPr>
          <a:lstStyle/>
          <a:p>
            <a:pPr>
              <a:spcBef>
                <a:spcPct val="50000"/>
              </a:spcBef>
            </a:pPr>
            <a:r>
              <a:rPr lang="de-CH" sz="1400">
                <a:solidFill>
                  <a:srgbClr val="008000"/>
                </a:solidFill>
              </a:rPr>
              <a:t>Es ist das ganze Jahr humid!</a:t>
            </a:r>
          </a:p>
        </p:txBody>
      </p:sp>
      <p:sp>
        <p:nvSpPr>
          <p:cNvPr id="108689" name="Text Box 145"/>
          <p:cNvSpPr txBox="1">
            <a:spLocks noChangeArrowheads="1"/>
          </p:cNvSpPr>
          <p:nvPr/>
        </p:nvSpPr>
        <p:spPr bwMode="auto">
          <a:xfrm>
            <a:off x="227013" y="4530725"/>
            <a:ext cx="2894012" cy="517525"/>
          </a:xfrm>
          <a:prstGeom prst="rect">
            <a:avLst/>
          </a:prstGeom>
          <a:noFill/>
          <a:ln w="9525">
            <a:noFill/>
            <a:miter lim="800000"/>
            <a:headEnd/>
            <a:tailEnd/>
          </a:ln>
          <a:effectLst/>
        </p:spPr>
        <p:txBody>
          <a:bodyPr>
            <a:spAutoFit/>
          </a:bodyPr>
          <a:lstStyle/>
          <a:p>
            <a:pPr>
              <a:spcBef>
                <a:spcPct val="50000"/>
              </a:spcBef>
            </a:pPr>
            <a:r>
              <a:rPr lang="de-CH" sz="1400"/>
              <a:t>Wann sind in Altdorf beide Bedin-gungen erfüllt?</a:t>
            </a:r>
          </a:p>
        </p:txBody>
      </p:sp>
      <p:sp>
        <p:nvSpPr>
          <p:cNvPr id="108690" name="Text Box 146"/>
          <p:cNvSpPr txBox="1">
            <a:spLocks noChangeArrowheads="1"/>
          </p:cNvSpPr>
          <p:nvPr/>
        </p:nvSpPr>
        <p:spPr bwMode="auto">
          <a:xfrm>
            <a:off x="265113" y="5118100"/>
            <a:ext cx="3302000" cy="304800"/>
          </a:xfrm>
          <a:prstGeom prst="rect">
            <a:avLst/>
          </a:prstGeom>
          <a:noFill/>
          <a:ln w="9525">
            <a:noFill/>
            <a:miter lim="800000"/>
            <a:headEnd/>
            <a:tailEnd/>
          </a:ln>
          <a:effectLst/>
        </p:spPr>
        <p:txBody>
          <a:bodyPr>
            <a:spAutoFit/>
          </a:bodyPr>
          <a:lstStyle/>
          <a:p>
            <a:pPr>
              <a:spcBef>
                <a:spcPct val="50000"/>
              </a:spcBef>
            </a:pPr>
            <a:r>
              <a:rPr lang="de-CH" sz="1400">
                <a:solidFill>
                  <a:srgbClr val="008000"/>
                </a:solidFill>
              </a:rPr>
              <a:t>Von Mitte März bis Mitte November</a:t>
            </a:r>
          </a:p>
        </p:txBody>
      </p:sp>
      <p:sp>
        <p:nvSpPr>
          <p:cNvPr id="108691" name="Text Box 147"/>
          <p:cNvSpPr txBox="1">
            <a:spLocks noChangeArrowheads="1"/>
          </p:cNvSpPr>
          <p:nvPr/>
        </p:nvSpPr>
        <p:spPr bwMode="auto">
          <a:xfrm>
            <a:off x="242888" y="5475288"/>
            <a:ext cx="3387725" cy="942975"/>
          </a:xfrm>
          <a:prstGeom prst="rect">
            <a:avLst/>
          </a:prstGeom>
          <a:noFill/>
          <a:ln w="9525">
            <a:noFill/>
            <a:miter lim="800000"/>
            <a:headEnd/>
            <a:tailEnd/>
          </a:ln>
          <a:effectLst/>
        </p:spPr>
        <p:txBody>
          <a:bodyPr>
            <a:spAutoFit/>
          </a:bodyPr>
          <a:lstStyle/>
          <a:p>
            <a:pPr>
              <a:spcBef>
                <a:spcPct val="50000"/>
              </a:spcBef>
            </a:pPr>
            <a:r>
              <a:rPr lang="de-CH" sz="1400"/>
              <a:t>Diese </a:t>
            </a:r>
            <a:r>
              <a:rPr lang="de-CH" sz="1400" b="1"/>
              <a:t>Wachstumsperiode</a:t>
            </a:r>
            <a:r>
              <a:rPr lang="de-CH" sz="1400"/>
              <a:t> veranschaulichen wir im Diagramm mit einem </a:t>
            </a:r>
            <a:r>
              <a:rPr lang="de-CH" sz="1400">
                <a:solidFill>
                  <a:srgbClr val="008000"/>
                </a:solidFill>
              </a:rPr>
              <a:t>grünen Balken</a:t>
            </a:r>
            <a:r>
              <a:rPr lang="de-CH" sz="1400"/>
              <a:t> in der zweituntersten Zeile.</a:t>
            </a:r>
          </a:p>
        </p:txBody>
      </p:sp>
      <p:sp>
        <p:nvSpPr>
          <p:cNvPr id="108692" name="Line 148"/>
          <p:cNvSpPr>
            <a:spLocks noChangeShapeType="1"/>
          </p:cNvSpPr>
          <p:nvPr/>
        </p:nvSpPr>
        <p:spPr bwMode="auto">
          <a:xfrm flipV="1">
            <a:off x="4994275" y="5018088"/>
            <a:ext cx="3022600" cy="4762"/>
          </a:xfrm>
          <a:prstGeom prst="line">
            <a:avLst/>
          </a:prstGeom>
          <a:noFill/>
          <a:ln w="57150">
            <a:solidFill>
              <a:srgbClr val="FF9900"/>
            </a:solidFill>
            <a:round/>
            <a:headEnd type="triangle" w="med" len="med"/>
            <a:tailEnd type="triangle" w="med" len="med"/>
          </a:ln>
          <a:effectLst/>
        </p:spPr>
        <p:txBody>
          <a:bodyPr/>
          <a:lstStyle/>
          <a:p>
            <a:endParaRPr lang="de-CH"/>
          </a:p>
        </p:txBody>
      </p:sp>
      <p:sp>
        <p:nvSpPr>
          <p:cNvPr id="108693" name="Line 149"/>
          <p:cNvSpPr>
            <a:spLocks noChangeShapeType="1"/>
          </p:cNvSpPr>
          <p:nvPr/>
        </p:nvSpPr>
        <p:spPr bwMode="auto">
          <a:xfrm>
            <a:off x="4994275" y="5027613"/>
            <a:ext cx="4763" cy="1438275"/>
          </a:xfrm>
          <a:prstGeom prst="line">
            <a:avLst/>
          </a:prstGeom>
          <a:noFill/>
          <a:ln w="38100">
            <a:solidFill>
              <a:srgbClr val="008000"/>
            </a:solidFill>
            <a:prstDash val="sysDot"/>
            <a:round/>
            <a:headEnd/>
            <a:tailEnd/>
          </a:ln>
          <a:effectLst/>
        </p:spPr>
        <p:txBody>
          <a:bodyPr/>
          <a:lstStyle/>
          <a:p>
            <a:endParaRPr lang="de-CH"/>
          </a:p>
        </p:txBody>
      </p:sp>
      <p:sp>
        <p:nvSpPr>
          <p:cNvPr id="108695" name="Line 151"/>
          <p:cNvSpPr>
            <a:spLocks noChangeShapeType="1"/>
          </p:cNvSpPr>
          <p:nvPr/>
        </p:nvSpPr>
        <p:spPr bwMode="auto">
          <a:xfrm flipH="1">
            <a:off x="8020050" y="5010150"/>
            <a:ext cx="19050" cy="1404938"/>
          </a:xfrm>
          <a:prstGeom prst="line">
            <a:avLst/>
          </a:prstGeom>
          <a:noFill/>
          <a:ln w="38100">
            <a:solidFill>
              <a:srgbClr val="008000"/>
            </a:solidFill>
            <a:prstDash val="sysDot"/>
            <a:round/>
            <a:headEnd/>
            <a:tailEnd/>
          </a:ln>
          <a:effectLst/>
        </p:spPr>
        <p:txBody>
          <a:bodyP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6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68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86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869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86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68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8679"/>
                                        </p:tgtEl>
                                        <p:attrNameLst>
                                          <p:attrName>style.visibility</p:attrName>
                                        </p:attrNameLst>
                                      </p:cBhvr>
                                      <p:to>
                                        <p:strVal val="visible"/>
                                      </p:to>
                                    </p:set>
                                  </p:childTnLst>
                                </p:cTn>
                              </p:par>
                              <p:par>
                                <p:cTn id="25" presetID="10" presetClass="exit" presetSubtype="0" fill="hold" grpId="1" nodeType="withEffect">
                                  <p:stCondLst>
                                    <p:cond delay="0"/>
                                  </p:stCondLst>
                                  <p:childTnLst>
                                    <p:animEffect transition="out" filter="fade">
                                      <p:cBhvr>
                                        <p:cTn id="26" dur="2000"/>
                                        <p:tgtEl>
                                          <p:spTgt spid="108692"/>
                                        </p:tgtEl>
                                      </p:cBhvr>
                                    </p:animEffect>
                                    <p:set>
                                      <p:cBhvr>
                                        <p:cTn id="27" dur="1" fill="hold">
                                          <p:stCondLst>
                                            <p:cond delay="1999"/>
                                          </p:stCondLst>
                                        </p:cTn>
                                        <p:tgtEl>
                                          <p:spTgt spid="10869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868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8689"/>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0868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869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869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869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08694"/>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08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94" grpId="0" animBg="1"/>
      <p:bldP spid="108683" grpId="0"/>
      <p:bldP spid="108684" grpId="0"/>
      <p:bldP spid="108685" grpId="0"/>
      <p:bldP spid="108687" grpId="0"/>
      <p:bldP spid="108688" grpId="0"/>
      <p:bldP spid="108689" grpId="0"/>
      <p:bldP spid="108690" grpId="0"/>
      <p:bldP spid="108691" grpId="0"/>
      <p:bldP spid="108692" grpId="0" animBg="1"/>
      <p:bldP spid="108692" grpId="1" animBg="1"/>
      <p:bldP spid="108693" grpId="0" animBg="1"/>
      <p:bldP spid="10869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l"/>
            <a:r>
              <a:rPr lang="de-CH" sz="2400"/>
              <a:t>Lernkontrolle B</a:t>
            </a:r>
          </a:p>
        </p:txBody>
      </p:sp>
      <p:graphicFrame>
        <p:nvGraphicFramePr>
          <p:cNvPr id="89105" name="Object 17"/>
          <p:cNvGraphicFramePr>
            <a:graphicFrameLocks noChangeAspect="1"/>
          </p:cNvGraphicFramePr>
          <p:nvPr>
            <p:ph sz="half" idx="1"/>
          </p:nvPr>
        </p:nvGraphicFramePr>
        <p:xfrm>
          <a:off x="392113" y="1857375"/>
          <a:ext cx="2914650" cy="4338638"/>
        </p:xfrm>
        <a:graphic>
          <a:graphicData uri="http://schemas.openxmlformats.org/presentationml/2006/ole">
            <p:oleObj spid="_x0000_s89105" name="Photo Editor-Foto" r:id="rId3" imgW="5847619" imgH="3572374" progId="MSPhotoEd.3">
              <p:embed/>
            </p:oleObj>
          </a:graphicData>
        </a:graphic>
      </p:graphicFrame>
      <p:sp>
        <p:nvSpPr>
          <p:cNvPr id="89104" name="Text Box 16"/>
          <p:cNvSpPr txBox="1">
            <a:spLocks noChangeArrowheads="1"/>
          </p:cNvSpPr>
          <p:nvPr/>
        </p:nvSpPr>
        <p:spPr bwMode="auto">
          <a:xfrm>
            <a:off x="422275" y="798513"/>
            <a:ext cx="3322638" cy="915987"/>
          </a:xfrm>
          <a:prstGeom prst="rect">
            <a:avLst/>
          </a:prstGeom>
          <a:noFill/>
          <a:ln w="9525">
            <a:noFill/>
            <a:miter lim="800000"/>
            <a:headEnd/>
            <a:tailEnd/>
          </a:ln>
          <a:effectLst/>
        </p:spPr>
        <p:txBody>
          <a:bodyPr>
            <a:spAutoFit/>
          </a:bodyPr>
          <a:lstStyle/>
          <a:p>
            <a:pPr>
              <a:spcBef>
                <a:spcPct val="50000"/>
              </a:spcBef>
            </a:pPr>
            <a:r>
              <a:rPr lang="de-CH"/>
              <a:t>Zeichne das Klimadiagramm für Brest (im Nordwesten von Frankreich).</a:t>
            </a:r>
          </a:p>
        </p:txBody>
      </p:sp>
      <p:pic>
        <p:nvPicPr>
          <p:cNvPr id="89109" name="Picture 21" descr="Klimaraster3"/>
          <p:cNvPicPr>
            <a:picLocks noChangeAspect="1" noChangeArrowheads="1"/>
          </p:cNvPicPr>
          <p:nvPr>
            <p:ph sz="half" idx="2"/>
          </p:nvPr>
        </p:nvPicPr>
        <p:blipFill>
          <a:blip r:embed="rId4" cstate="print"/>
          <a:srcRect/>
          <a:stretch>
            <a:fillRect/>
          </a:stretch>
        </p:blipFill>
        <p:spPr>
          <a:xfrm>
            <a:off x="3717925" y="100013"/>
            <a:ext cx="5354638" cy="6573837"/>
          </a:xfrm>
          <a:noFill/>
          <a:ln/>
        </p:spPr>
      </p:pic>
      <p:sp>
        <p:nvSpPr>
          <p:cNvPr id="89113" name="AutoShape 25">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
        <p:nvSpPr>
          <p:cNvPr id="89114" name="Text Box 26"/>
          <p:cNvSpPr txBox="1">
            <a:spLocks noChangeArrowheads="1"/>
          </p:cNvSpPr>
          <p:nvPr/>
        </p:nvSpPr>
        <p:spPr bwMode="auto">
          <a:xfrm>
            <a:off x="2281238" y="1450975"/>
            <a:ext cx="1479550" cy="274638"/>
          </a:xfrm>
          <a:prstGeom prst="rect">
            <a:avLst/>
          </a:prstGeom>
          <a:noFill/>
          <a:ln w="9525">
            <a:noFill/>
            <a:miter lim="800000"/>
            <a:headEnd/>
            <a:tailEnd/>
          </a:ln>
          <a:effectLst/>
        </p:spPr>
        <p:txBody>
          <a:bodyPr>
            <a:spAutoFit/>
          </a:bodyPr>
          <a:lstStyle/>
          <a:p>
            <a:pPr>
              <a:spcBef>
                <a:spcPct val="50000"/>
              </a:spcBef>
            </a:pPr>
            <a:r>
              <a:rPr lang="de-CH" sz="1200">
                <a:solidFill>
                  <a:srgbClr val="003300"/>
                </a:solidFill>
              </a:rPr>
              <a:t>-&gt; Arbeitsblatt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72" name="Line 64"/>
          <p:cNvSpPr>
            <a:spLocks noChangeShapeType="1"/>
          </p:cNvSpPr>
          <p:nvPr/>
        </p:nvSpPr>
        <p:spPr bwMode="auto">
          <a:xfrm>
            <a:off x="3990975" y="6362700"/>
            <a:ext cx="4791075" cy="0"/>
          </a:xfrm>
          <a:prstGeom prst="line">
            <a:avLst/>
          </a:prstGeom>
          <a:noFill/>
          <a:ln w="152400">
            <a:solidFill>
              <a:srgbClr val="99CC00"/>
            </a:solidFill>
            <a:round/>
            <a:headEnd/>
            <a:tailEnd/>
          </a:ln>
          <a:effectLst/>
        </p:spPr>
        <p:txBody>
          <a:bodyPr/>
          <a:lstStyle/>
          <a:p>
            <a:endParaRPr lang="de-CH"/>
          </a:p>
        </p:txBody>
      </p:sp>
      <p:sp>
        <p:nvSpPr>
          <p:cNvPr id="94271" name="Freeform 63" descr="Diagonal weit nach oben"/>
          <p:cNvSpPr>
            <a:spLocks/>
          </p:cNvSpPr>
          <p:nvPr/>
        </p:nvSpPr>
        <p:spPr bwMode="auto">
          <a:xfrm>
            <a:off x="4000500" y="3028950"/>
            <a:ext cx="4794250" cy="1943100"/>
          </a:xfrm>
          <a:custGeom>
            <a:avLst/>
            <a:gdLst/>
            <a:ahLst/>
            <a:cxnLst>
              <a:cxn ang="0">
                <a:pos x="0" y="4"/>
              </a:cxn>
              <a:cxn ang="0">
                <a:pos x="296" y="4"/>
              </a:cxn>
              <a:cxn ang="0">
                <a:pos x="392" y="52"/>
              </a:cxn>
              <a:cxn ang="0">
                <a:pos x="628" y="224"/>
              </a:cxn>
              <a:cxn ang="0">
                <a:pos x="876" y="436"/>
              </a:cxn>
              <a:cxn ang="0">
                <a:pos x="1124" y="452"/>
              </a:cxn>
              <a:cxn ang="0">
                <a:pos x="1384" y="612"/>
              </a:cxn>
              <a:cxn ang="0">
                <a:pos x="1636" y="512"/>
              </a:cxn>
              <a:cxn ang="0">
                <a:pos x="1884" y="276"/>
              </a:cxn>
              <a:cxn ang="0">
                <a:pos x="2144" y="184"/>
              </a:cxn>
              <a:cxn ang="0">
                <a:pos x="2376" y="0"/>
              </a:cxn>
              <a:cxn ang="0">
                <a:pos x="3020" y="0"/>
              </a:cxn>
              <a:cxn ang="0">
                <a:pos x="3012" y="1208"/>
              </a:cxn>
              <a:cxn ang="0">
                <a:pos x="2888" y="1200"/>
              </a:cxn>
              <a:cxn ang="0">
                <a:pos x="2652" y="1128"/>
              </a:cxn>
              <a:cxn ang="0">
                <a:pos x="2400" y="1052"/>
              </a:cxn>
              <a:cxn ang="0">
                <a:pos x="2152" y="984"/>
              </a:cxn>
              <a:cxn ang="0">
                <a:pos x="1892" y="940"/>
              </a:cxn>
              <a:cxn ang="0">
                <a:pos x="1636" y="952"/>
              </a:cxn>
              <a:cxn ang="0">
                <a:pos x="1396" y="992"/>
              </a:cxn>
              <a:cxn ang="0">
                <a:pos x="1124" y="1084"/>
              </a:cxn>
              <a:cxn ang="0">
                <a:pos x="876" y="1124"/>
              </a:cxn>
              <a:cxn ang="0">
                <a:pos x="620" y="1164"/>
              </a:cxn>
              <a:cxn ang="0">
                <a:pos x="368" y="1224"/>
              </a:cxn>
              <a:cxn ang="0">
                <a:pos x="120" y="1208"/>
              </a:cxn>
              <a:cxn ang="0">
                <a:pos x="4" y="1184"/>
              </a:cxn>
              <a:cxn ang="0">
                <a:pos x="0" y="4"/>
              </a:cxn>
            </a:cxnLst>
            <a:rect l="0" t="0" r="r" b="b"/>
            <a:pathLst>
              <a:path w="3020" h="1224">
                <a:moveTo>
                  <a:pt x="0" y="4"/>
                </a:moveTo>
                <a:lnTo>
                  <a:pt x="296" y="4"/>
                </a:lnTo>
                <a:lnTo>
                  <a:pt x="392" y="52"/>
                </a:lnTo>
                <a:lnTo>
                  <a:pt x="628" y="224"/>
                </a:lnTo>
                <a:lnTo>
                  <a:pt x="876" y="436"/>
                </a:lnTo>
                <a:lnTo>
                  <a:pt x="1124" y="452"/>
                </a:lnTo>
                <a:lnTo>
                  <a:pt x="1384" y="612"/>
                </a:lnTo>
                <a:lnTo>
                  <a:pt x="1636" y="512"/>
                </a:lnTo>
                <a:lnTo>
                  <a:pt x="1884" y="276"/>
                </a:lnTo>
                <a:lnTo>
                  <a:pt x="2144" y="184"/>
                </a:lnTo>
                <a:lnTo>
                  <a:pt x="2376" y="0"/>
                </a:lnTo>
                <a:lnTo>
                  <a:pt x="3020" y="0"/>
                </a:lnTo>
                <a:lnTo>
                  <a:pt x="3012" y="1208"/>
                </a:lnTo>
                <a:lnTo>
                  <a:pt x="2888" y="1200"/>
                </a:lnTo>
                <a:lnTo>
                  <a:pt x="2652" y="1128"/>
                </a:lnTo>
                <a:lnTo>
                  <a:pt x="2400" y="1052"/>
                </a:lnTo>
                <a:lnTo>
                  <a:pt x="2152" y="984"/>
                </a:lnTo>
                <a:lnTo>
                  <a:pt x="1892" y="940"/>
                </a:lnTo>
                <a:lnTo>
                  <a:pt x="1636" y="952"/>
                </a:lnTo>
                <a:lnTo>
                  <a:pt x="1396" y="992"/>
                </a:lnTo>
                <a:lnTo>
                  <a:pt x="1124" y="1084"/>
                </a:lnTo>
                <a:lnTo>
                  <a:pt x="876" y="1124"/>
                </a:lnTo>
                <a:lnTo>
                  <a:pt x="620" y="1164"/>
                </a:lnTo>
                <a:lnTo>
                  <a:pt x="368" y="1224"/>
                </a:lnTo>
                <a:lnTo>
                  <a:pt x="120" y="1208"/>
                </a:lnTo>
                <a:lnTo>
                  <a:pt x="4" y="1184"/>
                </a:lnTo>
                <a:lnTo>
                  <a:pt x="0" y="4"/>
                </a:lnTo>
                <a:close/>
              </a:path>
            </a:pathLst>
          </a:custGeom>
          <a:pattFill prst="wdUpDiag">
            <a:fgClr>
              <a:srgbClr val="3366FF"/>
            </a:fgClr>
            <a:bgClr>
              <a:schemeClr val="bg1"/>
            </a:bgClr>
          </a:pattFill>
          <a:ln w="9525">
            <a:solidFill>
              <a:schemeClr val="tx1"/>
            </a:solidFill>
            <a:round/>
            <a:headEnd/>
            <a:tailEnd/>
          </a:ln>
          <a:effectLst/>
        </p:spPr>
        <p:txBody>
          <a:bodyPr/>
          <a:lstStyle/>
          <a:p>
            <a:endParaRPr lang="de-CH"/>
          </a:p>
        </p:txBody>
      </p:sp>
      <p:sp>
        <p:nvSpPr>
          <p:cNvPr id="94268" name="Freeform 60"/>
          <p:cNvSpPr>
            <a:spLocks/>
          </p:cNvSpPr>
          <p:nvPr/>
        </p:nvSpPr>
        <p:spPr bwMode="auto">
          <a:xfrm>
            <a:off x="3995738" y="2847975"/>
            <a:ext cx="471487" cy="185738"/>
          </a:xfrm>
          <a:custGeom>
            <a:avLst/>
            <a:gdLst/>
            <a:ahLst/>
            <a:cxnLst>
              <a:cxn ang="0">
                <a:pos x="0" y="0"/>
              </a:cxn>
              <a:cxn ang="0">
                <a:pos x="129" y="36"/>
              </a:cxn>
              <a:cxn ang="0">
                <a:pos x="297" y="117"/>
              </a:cxn>
              <a:cxn ang="0">
                <a:pos x="3" y="117"/>
              </a:cxn>
              <a:cxn ang="0">
                <a:pos x="0" y="0"/>
              </a:cxn>
            </a:cxnLst>
            <a:rect l="0" t="0" r="r" b="b"/>
            <a:pathLst>
              <a:path w="297" h="117">
                <a:moveTo>
                  <a:pt x="0" y="0"/>
                </a:moveTo>
                <a:lnTo>
                  <a:pt x="129" y="36"/>
                </a:lnTo>
                <a:lnTo>
                  <a:pt x="297" y="117"/>
                </a:lnTo>
                <a:lnTo>
                  <a:pt x="3" y="117"/>
                </a:lnTo>
                <a:lnTo>
                  <a:pt x="0" y="0"/>
                </a:lnTo>
                <a:close/>
              </a:path>
            </a:pathLst>
          </a:custGeom>
          <a:solidFill>
            <a:srgbClr val="3366FF"/>
          </a:solidFill>
          <a:ln w="9525">
            <a:solidFill>
              <a:schemeClr val="tx1"/>
            </a:solidFill>
            <a:round/>
            <a:headEnd/>
            <a:tailEnd/>
          </a:ln>
          <a:effectLst/>
        </p:spPr>
        <p:txBody>
          <a:bodyPr/>
          <a:lstStyle/>
          <a:p>
            <a:endParaRPr lang="de-CH"/>
          </a:p>
        </p:txBody>
      </p:sp>
      <p:sp>
        <p:nvSpPr>
          <p:cNvPr id="94267" name="Freeform 59"/>
          <p:cNvSpPr>
            <a:spLocks/>
          </p:cNvSpPr>
          <p:nvPr/>
        </p:nvSpPr>
        <p:spPr bwMode="auto">
          <a:xfrm>
            <a:off x="7805738" y="2809875"/>
            <a:ext cx="976312" cy="219075"/>
          </a:xfrm>
          <a:custGeom>
            <a:avLst/>
            <a:gdLst/>
            <a:ahLst/>
            <a:cxnLst>
              <a:cxn ang="0">
                <a:pos x="3" y="138"/>
              </a:cxn>
              <a:cxn ang="0">
                <a:pos x="615" y="138"/>
              </a:cxn>
              <a:cxn ang="0">
                <a:pos x="615" y="45"/>
              </a:cxn>
              <a:cxn ang="0">
                <a:pos x="495" y="0"/>
              </a:cxn>
              <a:cxn ang="0">
                <a:pos x="252" y="27"/>
              </a:cxn>
              <a:cxn ang="0">
                <a:pos x="0" y="111"/>
              </a:cxn>
              <a:cxn ang="0">
                <a:pos x="3" y="138"/>
              </a:cxn>
            </a:cxnLst>
            <a:rect l="0" t="0" r="r" b="b"/>
            <a:pathLst>
              <a:path w="615" h="138">
                <a:moveTo>
                  <a:pt x="3" y="138"/>
                </a:moveTo>
                <a:lnTo>
                  <a:pt x="615" y="138"/>
                </a:lnTo>
                <a:lnTo>
                  <a:pt x="615" y="45"/>
                </a:lnTo>
                <a:lnTo>
                  <a:pt x="495" y="0"/>
                </a:lnTo>
                <a:lnTo>
                  <a:pt x="252" y="27"/>
                </a:lnTo>
                <a:lnTo>
                  <a:pt x="0" y="111"/>
                </a:lnTo>
                <a:lnTo>
                  <a:pt x="3" y="138"/>
                </a:lnTo>
                <a:close/>
              </a:path>
            </a:pathLst>
          </a:custGeom>
          <a:solidFill>
            <a:srgbClr val="3366FF"/>
          </a:solidFill>
          <a:ln w="9525">
            <a:solidFill>
              <a:schemeClr val="tx1"/>
            </a:solidFill>
            <a:round/>
            <a:headEnd/>
            <a:tailEnd/>
          </a:ln>
          <a:effectLst/>
        </p:spPr>
        <p:txBody>
          <a:bodyPr/>
          <a:lstStyle/>
          <a:p>
            <a:endParaRPr lang="de-CH"/>
          </a:p>
        </p:txBody>
      </p:sp>
      <p:sp>
        <p:nvSpPr>
          <p:cNvPr id="94210" name="Rectangle 2"/>
          <p:cNvSpPr>
            <a:spLocks noGrp="1" noChangeArrowheads="1"/>
          </p:cNvSpPr>
          <p:nvPr>
            <p:ph type="title"/>
          </p:nvPr>
        </p:nvSpPr>
        <p:spPr/>
        <p:txBody>
          <a:bodyPr/>
          <a:lstStyle/>
          <a:p>
            <a:pPr algn="l"/>
            <a:r>
              <a:rPr lang="de-CH" sz="2400"/>
              <a:t>Lösung B</a:t>
            </a:r>
          </a:p>
        </p:txBody>
      </p:sp>
      <p:sp>
        <p:nvSpPr>
          <p:cNvPr id="94212" name="Text Box 4"/>
          <p:cNvSpPr txBox="1">
            <a:spLocks noChangeArrowheads="1"/>
          </p:cNvSpPr>
          <p:nvPr/>
        </p:nvSpPr>
        <p:spPr bwMode="auto">
          <a:xfrm>
            <a:off x="12700" y="788988"/>
            <a:ext cx="3322638" cy="336550"/>
          </a:xfrm>
          <a:prstGeom prst="rect">
            <a:avLst/>
          </a:prstGeom>
          <a:noFill/>
          <a:ln w="9525">
            <a:noFill/>
            <a:miter lim="800000"/>
            <a:headEnd/>
            <a:tailEnd/>
          </a:ln>
          <a:effectLst/>
        </p:spPr>
        <p:txBody>
          <a:bodyPr>
            <a:spAutoFit/>
          </a:bodyPr>
          <a:lstStyle/>
          <a:p>
            <a:pPr>
              <a:spcBef>
                <a:spcPct val="50000"/>
              </a:spcBef>
            </a:pPr>
            <a:r>
              <a:rPr lang="de-CH" sz="1600"/>
              <a:t>Kontrolliere folgende Punkte:</a:t>
            </a:r>
          </a:p>
        </p:txBody>
      </p:sp>
      <p:pic>
        <p:nvPicPr>
          <p:cNvPr id="94213" name="Picture 5" descr="Klimaraster3"/>
          <p:cNvPicPr>
            <a:picLocks noChangeAspect="1" noChangeArrowheads="1"/>
          </p:cNvPicPr>
          <p:nvPr>
            <p:ph sz="half" idx="2"/>
          </p:nvPr>
        </p:nvPicPr>
        <p:blipFill>
          <a:blip r:embed="rId2" cstate="print"/>
          <a:srcRect/>
          <a:stretch>
            <a:fillRect/>
          </a:stretch>
        </p:blipFill>
        <p:spPr>
          <a:xfrm>
            <a:off x="3717925" y="100013"/>
            <a:ext cx="5354638" cy="6573837"/>
          </a:xfrm>
          <a:noFill/>
          <a:ln/>
        </p:spPr>
      </p:pic>
      <p:sp>
        <p:nvSpPr>
          <p:cNvPr id="94214" name="Oval 6"/>
          <p:cNvSpPr>
            <a:spLocks noChangeArrowheads="1"/>
          </p:cNvSpPr>
          <p:nvPr/>
        </p:nvSpPr>
        <p:spPr bwMode="auto">
          <a:xfrm>
            <a:off x="4156075" y="490855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15" name="Oval 7"/>
          <p:cNvSpPr>
            <a:spLocks noChangeArrowheads="1"/>
          </p:cNvSpPr>
          <p:nvPr/>
        </p:nvSpPr>
        <p:spPr bwMode="auto">
          <a:xfrm>
            <a:off x="4543425" y="493395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16" name="Oval 8"/>
          <p:cNvSpPr>
            <a:spLocks noChangeArrowheads="1"/>
          </p:cNvSpPr>
          <p:nvPr/>
        </p:nvSpPr>
        <p:spPr bwMode="auto">
          <a:xfrm>
            <a:off x="4949825" y="484505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17" name="Oval 9"/>
          <p:cNvSpPr>
            <a:spLocks noChangeArrowheads="1"/>
          </p:cNvSpPr>
          <p:nvPr/>
        </p:nvSpPr>
        <p:spPr bwMode="auto">
          <a:xfrm>
            <a:off x="5346700" y="477520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18" name="Oval 10"/>
          <p:cNvSpPr>
            <a:spLocks noChangeArrowheads="1"/>
          </p:cNvSpPr>
          <p:nvPr/>
        </p:nvSpPr>
        <p:spPr bwMode="auto">
          <a:xfrm>
            <a:off x="5753100" y="4714875"/>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19" name="Oval 11"/>
          <p:cNvSpPr>
            <a:spLocks noChangeArrowheads="1"/>
          </p:cNvSpPr>
          <p:nvPr/>
        </p:nvSpPr>
        <p:spPr bwMode="auto">
          <a:xfrm>
            <a:off x="6149975" y="457835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20" name="Oval 12"/>
          <p:cNvSpPr>
            <a:spLocks noChangeArrowheads="1"/>
          </p:cNvSpPr>
          <p:nvPr/>
        </p:nvSpPr>
        <p:spPr bwMode="auto">
          <a:xfrm>
            <a:off x="6556375" y="450850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21" name="Oval 13"/>
          <p:cNvSpPr>
            <a:spLocks noChangeArrowheads="1"/>
          </p:cNvSpPr>
          <p:nvPr/>
        </p:nvSpPr>
        <p:spPr bwMode="auto">
          <a:xfrm>
            <a:off x="6962775" y="4486275"/>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22" name="Oval 14"/>
          <p:cNvSpPr>
            <a:spLocks noChangeArrowheads="1"/>
          </p:cNvSpPr>
          <p:nvPr/>
        </p:nvSpPr>
        <p:spPr bwMode="auto">
          <a:xfrm>
            <a:off x="7359650" y="455930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23" name="Oval 15"/>
          <p:cNvSpPr>
            <a:spLocks noChangeArrowheads="1"/>
          </p:cNvSpPr>
          <p:nvPr/>
        </p:nvSpPr>
        <p:spPr bwMode="auto">
          <a:xfrm>
            <a:off x="7756525" y="4670425"/>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24" name="Oval 16"/>
          <p:cNvSpPr>
            <a:spLocks noChangeArrowheads="1"/>
          </p:cNvSpPr>
          <p:nvPr/>
        </p:nvSpPr>
        <p:spPr bwMode="auto">
          <a:xfrm>
            <a:off x="8153400" y="478155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25" name="Oval 17"/>
          <p:cNvSpPr>
            <a:spLocks noChangeArrowheads="1"/>
          </p:cNvSpPr>
          <p:nvPr/>
        </p:nvSpPr>
        <p:spPr bwMode="auto">
          <a:xfrm>
            <a:off x="8540750" y="4902200"/>
            <a:ext cx="88900" cy="88900"/>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94226" name="Line 18"/>
          <p:cNvSpPr>
            <a:spLocks noChangeShapeType="1"/>
          </p:cNvSpPr>
          <p:nvPr/>
        </p:nvSpPr>
        <p:spPr bwMode="auto">
          <a:xfrm>
            <a:off x="4200525" y="4948238"/>
            <a:ext cx="385763" cy="28575"/>
          </a:xfrm>
          <a:prstGeom prst="line">
            <a:avLst/>
          </a:prstGeom>
          <a:noFill/>
          <a:ln w="19050">
            <a:solidFill>
              <a:srgbClr val="FF3300"/>
            </a:solidFill>
            <a:round/>
            <a:headEnd/>
            <a:tailEnd/>
          </a:ln>
          <a:effectLst/>
        </p:spPr>
        <p:txBody>
          <a:bodyPr/>
          <a:lstStyle/>
          <a:p>
            <a:endParaRPr lang="de-CH"/>
          </a:p>
        </p:txBody>
      </p:sp>
      <p:sp>
        <p:nvSpPr>
          <p:cNvPr id="94227" name="Line 19"/>
          <p:cNvSpPr>
            <a:spLocks noChangeShapeType="1"/>
          </p:cNvSpPr>
          <p:nvPr/>
        </p:nvSpPr>
        <p:spPr bwMode="auto">
          <a:xfrm flipV="1">
            <a:off x="4583113" y="4892675"/>
            <a:ext cx="428625" cy="80963"/>
          </a:xfrm>
          <a:prstGeom prst="line">
            <a:avLst/>
          </a:prstGeom>
          <a:noFill/>
          <a:ln w="19050">
            <a:solidFill>
              <a:srgbClr val="FF3300"/>
            </a:solidFill>
            <a:round/>
            <a:headEnd/>
            <a:tailEnd/>
          </a:ln>
          <a:effectLst/>
        </p:spPr>
        <p:txBody>
          <a:bodyPr/>
          <a:lstStyle/>
          <a:p>
            <a:endParaRPr lang="de-CH"/>
          </a:p>
        </p:txBody>
      </p:sp>
      <p:sp>
        <p:nvSpPr>
          <p:cNvPr id="94228" name="Line 20"/>
          <p:cNvSpPr>
            <a:spLocks noChangeShapeType="1"/>
          </p:cNvSpPr>
          <p:nvPr/>
        </p:nvSpPr>
        <p:spPr bwMode="auto">
          <a:xfrm flipV="1">
            <a:off x="4989513" y="4813300"/>
            <a:ext cx="400050" cy="66675"/>
          </a:xfrm>
          <a:prstGeom prst="line">
            <a:avLst/>
          </a:prstGeom>
          <a:noFill/>
          <a:ln w="19050">
            <a:solidFill>
              <a:srgbClr val="FF3300"/>
            </a:solidFill>
            <a:round/>
            <a:headEnd/>
            <a:tailEnd/>
          </a:ln>
          <a:effectLst/>
        </p:spPr>
        <p:txBody>
          <a:bodyPr/>
          <a:lstStyle/>
          <a:p>
            <a:endParaRPr lang="de-CH"/>
          </a:p>
        </p:txBody>
      </p:sp>
      <p:sp>
        <p:nvSpPr>
          <p:cNvPr id="94229" name="Line 21"/>
          <p:cNvSpPr>
            <a:spLocks noChangeShapeType="1"/>
          </p:cNvSpPr>
          <p:nvPr/>
        </p:nvSpPr>
        <p:spPr bwMode="auto">
          <a:xfrm flipV="1">
            <a:off x="5395913" y="4762500"/>
            <a:ext cx="409575" cy="47625"/>
          </a:xfrm>
          <a:prstGeom prst="line">
            <a:avLst/>
          </a:prstGeom>
          <a:noFill/>
          <a:ln w="19050">
            <a:solidFill>
              <a:srgbClr val="FF3300"/>
            </a:solidFill>
            <a:round/>
            <a:headEnd/>
            <a:tailEnd/>
          </a:ln>
          <a:effectLst/>
        </p:spPr>
        <p:txBody>
          <a:bodyPr/>
          <a:lstStyle/>
          <a:p>
            <a:endParaRPr lang="de-CH"/>
          </a:p>
        </p:txBody>
      </p:sp>
      <p:sp>
        <p:nvSpPr>
          <p:cNvPr id="94230" name="Line 22"/>
          <p:cNvSpPr>
            <a:spLocks noChangeShapeType="1"/>
          </p:cNvSpPr>
          <p:nvPr/>
        </p:nvSpPr>
        <p:spPr bwMode="auto">
          <a:xfrm flipV="1">
            <a:off x="5802313" y="4616450"/>
            <a:ext cx="395287" cy="133350"/>
          </a:xfrm>
          <a:prstGeom prst="line">
            <a:avLst/>
          </a:prstGeom>
          <a:noFill/>
          <a:ln w="19050">
            <a:solidFill>
              <a:srgbClr val="FF3300"/>
            </a:solidFill>
            <a:round/>
            <a:headEnd/>
            <a:tailEnd/>
          </a:ln>
          <a:effectLst/>
        </p:spPr>
        <p:txBody>
          <a:bodyPr/>
          <a:lstStyle/>
          <a:p>
            <a:endParaRPr lang="de-CH"/>
          </a:p>
        </p:txBody>
      </p:sp>
      <p:sp>
        <p:nvSpPr>
          <p:cNvPr id="94231" name="Line 23"/>
          <p:cNvSpPr>
            <a:spLocks noChangeShapeType="1"/>
          </p:cNvSpPr>
          <p:nvPr/>
        </p:nvSpPr>
        <p:spPr bwMode="auto">
          <a:xfrm flipV="1">
            <a:off x="6199188" y="4546600"/>
            <a:ext cx="400050" cy="57150"/>
          </a:xfrm>
          <a:prstGeom prst="line">
            <a:avLst/>
          </a:prstGeom>
          <a:noFill/>
          <a:ln w="19050">
            <a:solidFill>
              <a:srgbClr val="FF3300"/>
            </a:solidFill>
            <a:round/>
            <a:headEnd/>
            <a:tailEnd/>
          </a:ln>
          <a:effectLst/>
        </p:spPr>
        <p:txBody>
          <a:bodyPr/>
          <a:lstStyle/>
          <a:p>
            <a:endParaRPr lang="de-CH"/>
          </a:p>
        </p:txBody>
      </p:sp>
      <p:sp>
        <p:nvSpPr>
          <p:cNvPr id="94232" name="Line 24"/>
          <p:cNvSpPr>
            <a:spLocks noChangeShapeType="1"/>
          </p:cNvSpPr>
          <p:nvPr/>
        </p:nvSpPr>
        <p:spPr bwMode="auto">
          <a:xfrm flipV="1">
            <a:off x="6600825" y="4529138"/>
            <a:ext cx="409575" cy="14287"/>
          </a:xfrm>
          <a:prstGeom prst="line">
            <a:avLst/>
          </a:prstGeom>
          <a:noFill/>
          <a:ln w="19050">
            <a:solidFill>
              <a:srgbClr val="FF3300"/>
            </a:solidFill>
            <a:round/>
            <a:headEnd/>
            <a:tailEnd/>
          </a:ln>
          <a:effectLst/>
        </p:spPr>
        <p:txBody>
          <a:bodyPr/>
          <a:lstStyle/>
          <a:p>
            <a:endParaRPr lang="de-CH"/>
          </a:p>
        </p:txBody>
      </p:sp>
      <p:sp>
        <p:nvSpPr>
          <p:cNvPr id="94233" name="Line 25"/>
          <p:cNvSpPr>
            <a:spLocks noChangeShapeType="1"/>
          </p:cNvSpPr>
          <p:nvPr/>
        </p:nvSpPr>
        <p:spPr bwMode="auto">
          <a:xfrm>
            <a:off x="7002463" y="4530725"/>
            <a:ext cx="395287" cy="66675"/>
          </a:xfrm>
          <a:prstGeom prst="line">
            <a:avLst/>
          </a:prstGeom>
          <a:noFill/>
          <a:ln w="19050">
            <a:solidFill>
              <a:srgbClr val="FF3300"/>
            </a:solidFill>
            <a:round/>
            <a:headEnd/>
            <a:tailEnd/>
          </a:ln>
          <a:effectLst/>
        </p:spPr>
        <p:txBody>
          <a:bodyPr/>
          <a:lstStyle/>
          <a:p>
            <a:endParaRPr lang="de-CH"/>
          </a:p>
        </p:txBody>
      </p:sp>
      <p:sp>
        <p:nvSpPr>
          <p:cNvPr id="94234" name="Line 26"/>
          <p:cNvSpPr>
            <a:spLocks noChangeShapeType="1"/>
          </p:cNvSpPr>
          <p:nvPr/>
        </p:nvSpPr>
        <p:spPr bwMode="auto">
          <a:xfrm>
            <a:off x="7413625" y="4594225"/>
            <a:ext cx="381000" cy="114300"/>
          </a:xfrm>
          <a:prstGeom prst="line">
            <a:avLst/>
          </a:prstGeom>
          <a:noFill/>
          <a:ln w="19050">
            <a:solidFill>
              <a:srgbClr val="FF3300"/>
            </a:solidFill>
            <a:round/>
            <a:headEnd/>
            <a:tailEnd/>
          </a:ln>
          <a:effectLst/>
        </p:spPr>
        <p:txBody>
          <a:bodyPr/>
          <a:lstStyle/>
          <a:p>
            <a:endParaRPr lang="de-CH"/>
          </a:p>
        </p:txBody>
      </p:sp>
      <p:sp>
        <p:nvSpPr>
          <p:cNvPr id="94235" name="Line 27"/>
          <p:cNvSpPr>
            <a:spLocks noChangeShapeType="1"/>
          </p:cNvSpPr>
          <p:nvPr/>
        </p:nvSpPr>
        <p:spPr bwMode="auto">
          <a:xfrm>
            <a:off x="7805738" y="4710113"/>
            <a:ext cx="390525" cy="104775"/>
          </a:xfrm>
          <a:prstGeom prst="line">
            <a:avLst/>
          </a:prstGeom>
          <a:noFill/>
          <a:ln w="19050">
            <a:solidFill>
              <a:srgbClr val="FF3300"/>
            </a:solidFill>
            <a:round/>
            <a:headEnd/>
            <a:tailEnd/>
          </a:ln>
          <a:effectLst/>
        </p:spPr>
        <p:txBody>
          <a:bodyPr/>
          <a:lstStyle/>
          <a:p>
            <a:endParaRPr lang="de-CH"/>
          </a:p>
        </p:txBody>
      </p:sp>
      <p:sp>
        <p:nvSpPr>
          <p:cNvPr id="94236" name="Line 28"/>
          <p:cNvSpPr>
            <a:spLocks noChangeShapeType="1"/>
          </p:cNvSpPr>
          <p:nvPr/>
        </p:nvSpPr>
        <p:spPr bwMode="auto">
          <a:xfrm>
            <a:off x="8193088" y="4821238"/>
            <a:ext cx="400050" cy="123825"/>
          </a:xfrm>
          <a:prstGeom prst="line">
            <a:avLst/>
          </a:prstGeom>
          <a:noFill/>
          <a:ln w="19050">
            <a:solidFill>
              <a:srgbClr val="FF3300"/>
            </a:solidFill>
            <a:round/>
            <a:headEnd/>
            <a:tailEnd/>
          </a:ln>
          <a:effectLst/>
        </p:spPr>
        <p:txBody>
          <a:bodyPr/>
          <a:lstStyle/>
          <a:p>
            <a:endParaRPr lang="de-CH"/>
          </a:p>
        </p:txBody>
      </p:sp>
      <p:sp>
        <p:nvSpPr>
          <p:cNvPr id="94237" name="Line 29"/>
          <p:cNvSpPr>
            <a:spLocks noChangeShapeType="1"/>
          </p:cNvSpPr>
          <p:nvPr/>
        </p:nvSpPr>
        <p:spPr bwMode="auto">
          <a:xfrm>
            <a:off x="8585200" y="4941888"/>
            <a:ext cx="195263" cy="14287"/>
          </a:xfrm>
          <a:prstGeom prst="line">
            <a:avLst/>
          </a:prstGeom>
          <a:noFill/>
          <a:ln w="19050">
            <a:solidFill>
              <a:srgbClr val="FF3300"/>
            </a:solidFill>
            <a:round/>
            <a:headEnd/>
            <a:tailEnd/>
          </a:ln>
          <a:effectLst/>
        </p:spPr>
        <p:txBody>
          <a:bodyPr/>
          <a:lstStyle/>
          <a:p>
            <a:endParaRPr lang="de-CH"/>
          </a:p>
        </p:txBody>
      </p:sp>
      <p:sp>
        <p:nvSpPr>
          <p:cNvPr id="94238" name="Line 30"/>
          <p:cNvSpPr>
            <a:spLocks noChangeShapeType="1"/>
          </p:cNvSpPr>
          <p:nvPr/>
        </p:nvSpPr>
        <p:spPr bwMode="auto">
          <a:xfrm flipH="1" flipV="1">
            <a:off x="4002088" y="4916488"/>
            <a:ext cx="209550" cy="33337"/>
          </a:xfrm>
          <a:prstGeom prst="line">
            <a:avLst/>
          </a:prstGeom>
          <a:noFill/>
          <a:ln w="19050">
            <a:solidFill>
              <a:srgbClr val="FF3300"/>
            </a:solidFill>
            <a:round/>
            <a:headEnd/>
            <a:tailEnd/>
          </a:ln>
          <a:effectLst/>
        </p:spPr>
        <p:txBody>
          <a:bodyPr/>
          <a:lstStyle/>
          <a:p>
            <a:endParaRPr lang="de-CH"/>
          </a:p>
        </p:txBody>
      </p:sp>
      <p:sp>
        <p:nvSpPr>
          <p:cNvPr id="94240" name="Text Box 32"/>
          <p:cNvSpPr txBox="1">
            <a:spLocks noChangeArrowheads="1"/>
          </p:cNvSpPr>
          <p:nvPr/>
        </p:nvSpPr>
        <p:spPr bwMode="auto">
          <a:xfrm>
            <a:off x="-9525" y="1185863"/>
            <a:ext cx="3494088" cy="336550"/>
          </a:xfrm>
          <a:prstGeom prst="rect">
            <a:avLst/>
          </a:prstGeom>
          <a:noFill/>
          <a:ln w="9525">
            <a:noFill/>
            <a:miter lim="800000"/>
            <a:headEnd/>
            <a:tailEnd/>
          </a:ln>
          <a:effectLst/>
        </p:spPr>
        <p:txBody>
          <a:bodyPr>
            <a:spAutoFit/>
          </a:bodyPr>
          <a:lstStyle/>
          <a:p>
            <a:pPr>
              <a:spcBef>
                <a:spcPct val="50000"/>
              </a:spcBef>
            </a:pPr>
            <a:r>
              <a:rPr lang="de-CH" sz="1600">
                <a:solidFill>
                  <a:srgbClr val="009900"/>
                </a:solidFill>
              </a:rPr>
              <a:t>1) Die Temperaturkurve (rot) stimmt.</a:t>
            </a:r>
          </a:p>
        </p:txBody>
      </p:sp>
      <p:sp>
        <p:nvSpPr>
          <p:cNvPr id="94241" name="Oval 33"/>
          <p:cNvSpPr>
            <a:spLocks noChangeArrowheads="1"/>
          </p:cNvSpPr>
          <p:nvPr/>
        </p:nvSpPr>
        <p:spPr bwMode="auto">
          <a:xfrm>
            <a:off x="4152900" y="2857500"/>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2" name="Oval 34"/>
          <p:cNvSpPr>
            <a:spLocks noChangeArrowheads="1"/>
          </p:cNvSpPr>
          <p:nvPr/>
        </p:nvSpPr>
        <p:spPr bwMode="auto">
          <a:xfrm>
            <a:off x="4559300" y="306387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3" name="Oval 35"/>
          <p:cNvSpPr>
            <a:spLocks noChangeArrowheads="1"/>
          </p:cNvSpPr>
          <p:nvPr/>
        </p:nvSpPr>
        <p:spPr bwMode="auto">
          <a:xfrm>
            <a:off x="4956175" y="3341688"/>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4" name="Oval 36"/>
          <p:cNvSpPr>
            <a:spLocks noChangeArrowheads="1"/>
          </p:cNvSpPr>
          <p:nvPr/>
        </p:nvSpPr>
        <p:spPr bwMode="auto">
          <a:xfrm>
            <a:off x="5362575" y="368617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5" name="Oval 37"/>
          <p:cNvSpPr>
            <a:spLocks noChangeArrowheads="1"/>
          </p:cNvSpPr>
          <p:nvPr/>
        </p:nvSpPr>
        <p:spPr bwMode="auto">
          <a:xfrm>
            <a:off x="5749925" y="371157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6" name="Oval 38"/>
          <p:cNvSpPr>
            <a:spLocks noChangeArrowheads="1"/>
          </p:cNvSpPr>
          <p:nvPr/>
        </p:nvSpPr>
        <p:spPr bwMode="auto">
          <a:xfrm>
            <a:off x="6156325" y="3956050"/>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7" name="Oval 39"/>
          <p:cNvSpPr>
            <a:spLocks noChangeArrowheads="1"/>
          </p:cNvSpPr>
          <p:nvPr/>
        </p:nvSpPr>
        <p:spPr bwMode="auto">
          <a:xfrm>
            <a:off x="6553200" y="380047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8" name="Oval 40"/>
          <p:cNvSpPr>
            <a:spLocks noChangeArrowheads="1"/>
          </p:cNvSpPr>
          <p:nvPr/>
        </p:nvSpPr>
        <p:spPr bwMode="auto">
          <a:xfrm>
            <a:off x="6950075" y="342582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49" name="Oval 41"/>
          <p:cNvSpPr>
            <a:spLocks noChangeArrowheads="1"/>
          </p:cNvSpPr>
          <p:nvPr/>
        </p:nvSpPr>
        <p:spPr bwMode="auto">
          <a:xfrm>
            <a:off x="7356475" y="327977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50" name="Oval 42"/>
          <p:cNvSpPr>
            <a:spLocks noChangeArrowheads="1"/>
          </p:cNvSpPr>
          <p:nvPr/>
        </p:nvSpPr>
        <p:spPr bwMode="auto">
          <a:xfrm>
            <a:off x="7753350" y="296227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51" name="Oval 43"/>
          <p:cNvSpPr>
            <a:spLocks noChangeArrowheads="1"/>
          </p:cNvSpPr>
          <p:nvPr/>
        </p:nvSpPr>
        <p:spPr bwMode="auto">
          <a:xfrm>
            <a:off x="8150225" y="281622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52" name="Oval 44"/>
          <p:cNvSpPr>
            <a:spLocks noChangeArrowheads="1"/>
          </p:cNvSpPr>
          <p:nvPr/>
        </p:nvSpPr>
        <p:spPr bwMode="auto">
          <a:xfrm>
            <a:off x="8547100" y="2765425"/>
            <a:ext cx="88900" cy="88900"/>
          </a:xfrm>
          <a:prstGeom prst="ellipse">
            <a:avLst/>
          </a:prstGeom>
          <a:solidFill>
            <a:srgbClr val="0033CC"/>
          </a:solidFill>
          <a:ln w="9525">
            <a:solidFill>
              <a:schemeClr val="tx1"/>
            </a:solidFill>
            <a:round/>
            <a:headEnd/>
            <a:tailEnd/>
          </a:ln>
          <a:effectLst/>
        </p:spPr>
        <p:txBody>
          <a:bodyPr wrap="none" anchor="ctr"/>
          <a:lstStyle/>
          <a:p>
            <a:endParaRPr lang="de-CH"/>
          </a:p>
        </p:txBody>
      </p:sp>
      <p:sp>
        <p:nvSpPr>
          <p:cNvPr id="94253" name="Line 45"/>
          <p:cNvSpPr>
            <a:spLocks noChangeShapeType="1"/>
          </p:cNvSpPr>
          <p:nvPr/>
        </p:nvSpPr>
        <p:spPr bwMode="auto">
          <a:xfrm>
            <a:off x="4195763" y="2905125"/>
            <a:ext cx="409575" cy="190500"/>
          </a:xfrm>
          <a:prstGeom prst="line">
            <a:avLst/>
          </a:prstGeom>
          <a:noFill/>
          <a:ln w="19050">
            <a:solidFill>
              <a:srgbClr val="0033CC"/>
            </a:solidFill>
            <a:round/>
            <a:headEnd/>
            <a:tailEnd/>
          </a:ln>
          <a:effectLst/>
        </p:spPr>
        <p:txBody>
          <a:bodyPr/>
          <a:lstStyle/>
          <a:p>
            <a:endParaRPr lang="de-CH"/>
          </a:p>
        </p:txBody>
      </p:sp>
      <p:sp>
        <p:nvSpPr>
          <p:cNvPr id="94254" name="Line 46"/>
          <p:cNvSpPr>
            <a:spLocks noChangeShapeType="1"/>
          </p:cNvSpPr>
          <p:nvPr/>
        </p:nvSpPr>
        <p:spPr bwMode="auto">
          <a:xfrm>
            <a:off x="4606925" y="3101975"/>
            <a:ext cx="395288" cy="285750"/>
          </a:xfrm>
          <a:prstGeom prst="line">
            <a:avLst/>
          </a:prstGeom>
          <a:noFill/>
          <a:ln w="19050">
            <a:solidFill>
              <a:srgbClr val="0033CC"/>
            </a:solidFill>
            <a:round/>
            <a:headEnd/>
            <a:tailEnd/>
          </a:ln>
          <a:effectLst/>
        </p:spPr>
        <p:txBody>
          <a:bodyPr/>
          <a:lstStyle/>
          <a:p>
            <a:endParaRPr lang="de-CH"/>
          </a:p>
        </p:txBody>
      </p:sp>
      <p:sp>
        <p:nvSpPr>
          <p:cNvPr id="94255" name="Line 47"/>
          <p:cNvSpPr>
            <a:spLocks noChangeShapeType="1"/>
          </p:cNvSpPr>
          <p:nvPr/>
        </p:nvSpPr>
        <p:spPr bwMode="auto">
          <a:xfrm>
            <a:off x="5003800" y="3389313"/>
            <a:ext cx="400050" cy="342900"/>
          </a:xfrm>
          <a:prstGeom prst="line">
            <a:avLst/>
          </a:prstGeom>
          <a:noFill/>
          <a:ln w="19050">
            <a:solidFill>
              <a:srgbClr val="0033CC"/>
            </a:solidFill>
            <a:round/>
            <a:headEnd/>
            <a:tailEnd/>
          </a:ln>
          <a:effectLst/>
        </p:spPr>
        <p:txBody>
          <a:bodyPr/>
          <a:lstStyle/>
          <a:p>
            <a:endParaRPr lang="de-CH"/>
          </a:p>
        </p:txBody>
      </p:sp>
      <p:sp>
        <p:nvSpPr>
          <p:cNvPr id="94256" name="Line 48"/>
          <p:cNvSpPr>
            <a:spLocks noChangeShapeType="1"/>
          </p:cNvSpPr>
          <p:nvPr/>
        </p:nvSpPr>
        <p:spPr bwMode="auto">
          <a:xfrm>
            <a:off x="5405438" y="3729038"/>
            <a:ext cx="395287" cy="19050"/>
          </a:xfrm>
          <a:prstGeom prst="line">
            <a:avLst/>
          </a:prstGeom>
          <a:noFill/>
          <a:ln w="19050">
            <a:solidFill>
              <a:srgbClr val="0033CC"/>
            </a:solidFill>
            <a:round/>
            <a:headEnd/>
            <a:tailEnd/>
          </a:ln>
          <a:effectLst/>
        </p:spPr>
        <p:txBody>
          <a:bodyPr/>
          <a:lstStyle/>
          <a:p>
            <a:endParaRPr lang="de-CH"/>
          </a:p>
        </p:txBody>
      </p:sp>
      <p:sp>
        <p:nvSpPr>
          <p:cNvPr id="94257" name="Line 49"/>
          <p:cNvSpPr>
            <a:spLocks noChangeShapeType="1"/>
          </p:cNvSpPr>
          <p:nvPr/>
        </p:nvSpPr>
        <p:spPr bwMode="auto">
          <a:xfrm>
            <a:off x="5792788" y="3749675"/>
            <a:ext cx="409575" cy="252413"/>
          </a:xfrm>
          <a:prstGeom prst="line">
            <a:avLst/>
          </a:prstGeom>
          <a:noFill/>
          <a:ln w="19050">
            <a:solidFill>
              <a:srgbClr val="0033CC"/>
            </a:solidFill>
            <a:round/>
            <a:headEnd/>
            <a:tailEnd/>
          </a:ln>
          <a:effectLst/>
        </p:spPr>
        <p:txBody>
          <a:bodyPr/>
          <a:lstStyle/>
          <a:p>
            <a:endParaRPr lang="de-CH"/>
          </a:p>
        </p:txBody>
      </p:sp>
      <p:sp>
        <p:nvSpPr>
          <p:cNvPr id="94258" name="Line 50"/>
          <p:cNvSpPr>
            <a:spLocks noChangeShapeType="1"/>
          </p:cNvSpPr>
          <p:nvPr/>
        </p:nvSpPr>
        <p:spPr bwMode="auto">
          <a:xfrm flipV="1">
            <a:off x="6189663" y="3841750"/>
            <a:ext cx="419100" cy="147638"/>
          </a:xfrm>
          <a:prstGeom prst="line">
            <a:avLst/>
          </a:prstGeom>
          <a:noFill/>
          <a:ln w="19050">
            <a:solidFill>
              <a:srgbClr val="0033CC"/>
            </a:solidFill>
            <a:round/>
            <a:headEnd/>
            <a:tailEnd/>
          </a:ln>
          <a:effectLst/>
        </p:spPr>
        <p:txBody>
          <a:bodyPr/>
          <a:lstStyle/>
          <a:p>
            <a:endParaRPr lang="de-CH"/>
          </a:p>
        </p:txBody>
      </p:sp>
      <p:sp>
        <p:nvSpPr>
          <p:cNvPr id="94259" name="Line 51"/>
          <p:cNvSpPr>
            <a:spLocks noChangeShapeType="1"/>
          </p:cNvSpPr>
          <p:nvPr/>
        </p:nvSpPr>
        <p:spPr bwMode="auto">
          <a:xfrm flipV="1">
            <a:off x="6610350" y="3457575"/>
            <a:ext cx="381000" cy="385763"/>
          </a:xfrm>
          <a:prstGeom prst="line">
            <a:avLst/>
          </a:prstGeom>
          <a:noFill/>
          <a:ln w="19050">
            <a:solidFill>
              <a:srgbClr val="0033CC"/>
            </a:solidFill>
            <a:round/>
            <a:headEnd/>
            <a:tailEnd/>
          </a:ln>
          <a:effectLst/>
        </p:spPr>
        <p:txBody>
          <a:bodyPr/>
          <a:lstStyle/>
          <a:p>
            <a:endParaRPr lang="de-CH"/>
          </a:p>
        </p:txBody>
      </p:sp>
      <p:sp>
        <p:nvSpPr>
          <p:cNvPr id="94260" name="Line 52"/>
          <p:cNvSpPr>
            <a:spLocks noChangeShapeType="1"/>
          </p:cNvSpPr>
          <p:nvPr/>
        </p:nvSpPr>
        <p:spPr bwMode="auto">
          <a:xfrm flipV="1">
            <a:off x="7007225" y="3316288"/>
            <a:ext cx="404813" cy="142875"/>
          </a:xfrm>
          <a:prstGeom prst="line">
            <a:avLst/>
          </a:prstGeom>
          <a:noFill/>
          <a:ln w="19050">
            <a:solidFill>
              <a:srgbClr val="0033CC"/>
            </a:solidFill>
            <a:round/>
            <a:headEnd/>
            <a:tailEnd/>
          </a:ln>
          <a:effectLst/>
        </p:spPr>
        <p:txBody>
          <a:bodyPr/>
          <a:lstStyle/>
          <a:p>
            <a:endParaRPr lang="de-CH"/>
          </a:p>
        </p:txBody>
      </p:sp>
      <p:sp>
        <p:nvSpPr>
          <p:cNvPr id="94261" name="Line 53"/>
          <p:cNvSpPr>
            <a:spLocks noChangeShapeType="1"/>
          </p:cNvSpPr>
          <p:nvPr/>
        </p:nvSpPr>
        <p:spPr bwMode="auto">
          <a:xfrm flipV="1">
            <a:off x="7385050" y="3003550"/>
            <a:ext cx="404813" cy="314325"/>
          </a:xfrm>
          <a:prstGeom prst="line">
            <a:avLst/>
          </a:prstGeom>
          <a:noFill/>
          <a:ln w="19050">
            <a:solidFill>
              <a:srgbClr val="0033CC"/>
            </a:solidFill>
            <a:round/>
            <a:headEnd/>
            <a:tailEnd/>
          </a:ln>
          <a:effectLst/>
        </p:spPr>
        <p:txBody>
          <a:bodyPr/>
          <a:lstStyle/>
          <a:p>
            <a:endParaRPr lang="de-CH"/>
          </a:p>
        </p:txBody>
      </p:sp>
      <p:sp>
        <p:nvSpPr>
          <p:cNvPr id="94262" name="Line 54"/>
          <p:cNvSpPr>
            <a:spLocks noChangeShapeType="1"/>
          </p:cNvSpPr>
          <p:nvPr/>
        </p:nvSpPr>
        <p:spPr bwMode="auto">
          <a:xfrm flipV="1">
            <a:off x="7796213" y="2847975"/>
            <a:ext cx="390525" cy="142875"/>
          </a:xfrm>
          <a:prstGeom prst="line">
            <a:avLst/>
          </a:prstGeom>
          <a:noFill/>
          <a:ln w="19050">
            <a:solidFill>
              <a:srgbClr val="0033CC"/>
            </a:solidFill>
            <a:round/>
            <a:headEnd/>
            <a:tailEnd/>
          </a:ln>
          <a:effectLst/>
        </p:spPr>
        <p:txBody>
          <a:bodyPr/>
          <a:lstStyle/>
          <a:p>
            <a:endParaRPr lang="de-CH"/>
          </a:p>
        </p:txBody>
      </p:sp>
      <p:sp>
        <p:nvSpPr>
          <p:cNvPr id="94263" name="Line 55"/>
          <p:cNvSpPr>
            <a:spLocks noChangeShapeType="1"/>
          </p:cNvSpPr>
          <p:nvPr/>
        </p:nvSpPr>
        <p:spPr bwMode="auto">
          <a:xfrm flipV="1">
            <a:off x="8197850" y="2816225"/>
            <a:ext cx="395288" cy="33338"/>
          </a:xfrm>
          <a:prstGeom prst="line">
            <a:avLst/>
          </a:prstGeom>
          <a:noFill/>
          <a:ln w="19050">
            <a:solidFill>
              <a:srgbClr val="0033CC"/>
            </a:solidFill>
            <a:round/>
            <a:headEnd/>
            <a:tailEnd/>
          </a:ln>
          <a:effectLst/>
        </p:spPr>
        <p:txBody>
          <a:bodyPr/>
          <a:lstStyle/>
          <a:p>
            <a:endParaRPr lang="de-CH"/>
          </a:p>
        </p:txBody>
      </p:sp>
      <p:sp>
        <p:nvSpPr>
          <p:cNvPr id="94264" name="Line 56"/>
          <p:cNvSpPr>
            <a:spLocks noChangeShapeType="1"/>
          </p:cNvSpPr>
          <p:nvPr/>
        </p:nvSpPr>
        <p:spPr bwMode="auto">
          <a:xfrm>
            <a:off x="8594725" y="2813050"/>
            <a:ext cx="185738" cy="66675"/>
          </a:xfrm>
          <a:prstGeom prst="line">
            <a:avLst/>
          </a:prstGeom>
          <a:noFill/>
          <a:ln w="19050">
            <a:solidFill>
              <a:srgbClr val="0033CC"/>
            </a:solidFill>
            <a:round/>
            <a:headEnd/>
            <a:tailEnd/>
          </a:ln>
          <a:effectLst/>
        </p:spPr>
        <p:txBody>
          <a:bodyPr/>
          <a:lstStyle/>
          <a:p>
            <a:endParaRPr lang="de-CH"/>
          </a:p>
        </p:txBody>
      </p:sp>
      <p:sp>
        <p:nvSpPr>
          <p:cNvPr id="94265" name="Line 57"/>
          <p:cNvSpPr>
            <a:spLocks noChangeShapeType="1"/>
          </p:cNvSpPr>
          <p:nvPr/>
        </p:nvSpPr>
        <p:spPr bwMode="auto">
          <a:xfrm flipH="1" flipV="1">
            <a:off x="4002088" y="2849563"/>
            <a:ext cx="200025" cy="57150"/>
          </a:xfrm>
          <a:prstGeom prst="line">
            <a:avLst/>
          </a:prstGeom>
          <a:noFill/>
          <a:ln w="19050">
            <a:solidFill>
              <a:srgbClr val="0033CC"/>
            </a:solidFill>
            <a:round/>
            <a:headEnd/>
            <a:tailEnd/>
          </a:ln>
          <a:effectLst/>
        </p:spPr>
        <p:txBody>
          <a:bodyPr/>
          <a:lstStyle/>
          <a:p>
            <a:endParaRPr lang="de-CH"/>
          </a:p>
        </p:txBody>
      </p:sp>
      <p:sp>
        <p:nvSpPr>
          <p:cNvPr id="94266" name="Text Box 58"/>
          <p:cNvSpPr txBox="1">
            <a:spLocks noChangeArrowheads="1"/>
          </p:cNvSpPr>
          <p:nvPr/>
        </p:nvSpPr>
        <p:spPr bwMode="auto">
          <a:xfrm>
            <a:off x="-3175" y="1720850"/>
            <a:ext cx="4094163" cy="336550"/>
          </a:xfrm>
          <a:prstGeom prst="rect">
            <a:avLst/>
          </a:prstGeom>
          <a:noFill/>
          <a:ln w="9525">
            <a:noFill/>
            <a:miter lim="800000"/>
            <a:headEnd/>
            <a:tailEnd/>
          </a:ln>
          <a:effectLst/>
        </p:spPr>
        <p:txBody>
          <a:bodyPr>
            <a:spAutoFit/>
          </a:bodyPr>
          <a:lstStyle/>
          <a:p>
            <a:pPr>
              <a:spcBef>
                <a:spcPct val="50000"/>
              </a:spcBef>
            </a:pPr>
            <a:r>
              <a:rPr lang="de-CH" sz="1600">
                <a:solidFill>
                  <a:srgbClr val="009900"/>
                </a:solidFill>
              </a:rPr>
              <a:t>2) Die Niederschlagskurve (blau) stimmt.</a:t>
            </a:r>
          </a:p>
        </p:txBody>
      </p:sp>
      <p:sp>
        <p:nvSpPr>
          <p:cNvPr id="94269" name="Text Box 61"/>
          <p:cNvSpPr txBox="1">
            <a:spLocks noChangeArrowheads="1"/>
          </p:cNvSpPr>
          <p:nvPr/>
        </p:nvSpPr>
        <p:spPr bwMode="auto">
          <a:xfrm>
            <a:off x="-6350" y="2260600"/>
            <a:ext cx="3903663" cy="336550"/>
          </a:xfrm>
          <a:prstGeom prst="rect">
            <a:avLst/>
          </a:prstGeom>
          <a:noFill/>
          <a:ln w="9525">
            <a:noFill/>
            <a:miter lim="800000"/>
            <a:headEnd/>
            <a:tailEnd/>
          </a:ln>
          <a:effectLst/>
        </p:spPr>
        <p:txBody>
          <a:bodyPr>
            <a:spAutoFit/>
          </a:bodyPr>
          <a:lstStyle/>
          <a:p>
            <a:pPr>
              <a:spcBef>
                <a:spcPct val="50000"/>
              </a:spcBef>
            </a:pPr>
            <a:r>
              <a:rPr lang="de-CH" sz="1600">
                <a:solidFill>
                  <a:srgbClr val="009900"/>
                </a:solidFill>
              </a:rPr>
              <a:t>3) Niederschlag </a:t>
            </a:r>
            <a:r>
              <a:rPr lang="de-CH" sz="1600">
                <a:solidFill>
                  <a:srgbClr val="009900"/>
                </a:solidFill>
                <a:cs typeface="Arial" charset="0"/>
              </a:rPr>
              <a:t>≥ 100 mm ausgemalt</a:t>
            </a:r>
            <a:endParaRPr lang="de-CH" sz="1600">
              <a:solidFill>
                <a:srgbClr val="009900"/>
              </a:solidFill>
            </a:endParaRPr>
          </a:p>
        </p:txBody>
      </p:sp>
      <p:sp>
        <p:nvSpPr>
          <p:cNvPr id="94270" name="Text Box 62"/>
          <p:cNvSpPr txBox="1">
            <a:spLocks noChangeArrowheads="1"/>
          </p:cNvSpPr>
          <p:nvPr/>
        </p:nvSpPr>
        <p:spPr bwMode="auto">
          <a:xfrm>
            <a:off x="-19050" y="2976563"/>
            <a:ext cx="3760788" cy="703262"/>
          </a:xfrm>
          <a:prstGeom prst="rect">
            <a:avLst/>
          </a:prstGeom>
          <a:noFill/>
          <a:ln w="9525">
            <a:noFill/>
            <a:miter lim="800000"/>
            <a:headEnd/>
            <a:tailEnd/>
          </a:ln>
          <a:effectLst/>
        </p:spPr>
        <p:txBody>
          <a:bodyPr>
            <a:spAutoFit/>
          </a:bodyPr>
          <a:lstStyle/>
          <a:p>
            <a:pPr>
              <a:spcBef>
                <a:spcPct val="50000"/>
              </a:spcBef>
            </a:pPr>
            <a:r>
              <a:rPr lang="de-CH" sz="1600">
                <a:solidFill>
                  <a:srgbClr val="009900"/>
                </a:solidFill>
              </a:rPr>
              <a:t>4) Niederschlag &lt;</a:t>
            </a:r>
            <a:r>
              <a:rPr lang="de-CH" sz="1600">
                <a:solidFill>
                  <a:srgbClr val="009900"/>
                </a:solidFill>
                <a:cs typeface="Arial" charset="0"/>
              </a:rPr>
              <a:t> 100 mm bis</a:t>
            </a:r>
          </a:p>
          <a:p>
            <a:pPr>
              <a:spcBef>
                <a:spcPct val="50000"/>
              </a:spcBef>
            </a:pPr>
            <a:r>
              <a:rPr lang="de-CH" sz="1600">
                <a:solidFill>
                  <a:srgbClr val="009900"/>
                </a:solidFill>
                <a:cs typeface="Arial" charset="0"/>
              </a:rPr>
              <a:t>    Temperaturkurve schraffiert</a:t>
            </a:r>
            <a:endParaRPr lang="de-CH" sz="1600">
              <a:solidFill>
                <a:srgbClr val="009900"/>
              </a:solidFill>
            </a:endParaRPr>
          </a:p>
        </p:txBody>
      </p:sp>
      <p:sp>
        <p:nvSpPr>
          <p:cNvPr id="94273" name="Text Box 65"/>
          <p:cNvSpPr txBox="1">
            <a:spLocks noChangeArrowheads="1"/>
          </p:cNvSpPr>
          <p:nvPr/>
        </p:nvSpPr>
        <p:spPr bwMode="auto">
          <a:xfrm>
            <a:off x="-22225" y="4011613"/>
            <a:ext cx="3098800" cy="1436687"/>
          </a:xfrm>
          <a:prstGeom prst="rect">
            <a:avLst/>
          </a:prstGeom>
          <a:noFill/>
          <a:ln w="9525">
            <a:noFill/>
            <a:miter lim="800000"/>
            <a:headEnd/>
            <a:tailEnd/>
          </a:ln>
          <a:effectLst/>
        </p:spPr>
        <p:txBody>
          <a:bodyPr wrap="none">
            <a:spAutoFit/>
          </a:bodyPr>
          <a:lstStyle/>
          <a:p>
            <a:pPr>
              <a:spcBef>
                <a:spcPct val="50000"/>
              </a:spcBef>
            </a:pPr>
            <a:r>
              <a:rPr lang="de-CH" sz="1600">
                <a:solidFill>
                  <a:srgbClr val="009900"/>
                </a:solidFill>
              </a:rPr>
              <a:t>5) Wachstumsperiode (grün) </a:t>
            </a:r>
          </a:p>
          <a:p>
            <a:pPr>
              <a:spcBef>
                <a:spcPct val="50000"/>
              </a:spcBef>
            </a:pPr>
            <a:r>
              <a:rPr lang="de-CH" sz="1600">
                <a:solidFill>
                  <a:srgbClr val="009900"/>
                </a:solidFill>
              </a:rPr>
              <a:t>    eingezeichnet (Bedingungen: </a:t>
            </a:r>
          </a:p>
          <a:p>
            <a:pPr>
              <a:spcBef>
                <a:spcPct val="50000"/>
              </a:spcBef>
            </a:pPr>
            <a:r>
              <a:rPr lang="de-CH" sz="1600">
                <a:solidFill>
                  <a:srgbClr val="009900"/>
                </a:solidFill>
              </a:rPr>
              <a:t>    Temperatur &gt; 5°C und humid </a:t>
            </a:r>
          </a:p>
          <a:p>
            <a:pPr>
              <a:spcBef>
                <a:spcPct val="50000"/>
              </a:spcBef>
            </a:pPr>
            <a:r>
              <a:rPr lang="de-CH" sz="1600">
                <a:solidFill>
                  <a:srgbClr val="009900"/>
                </a:solidFill>
              </a:rPr>
              <a:t>    sind ganzjährig erfüllt).</a:t>
            </a:r>
          </a:p>
        </p:txBody>
      </p:sp>
      <p:sp>
        <p:nvSpPr>
          <p:cNvPr id="94274" name="Text Box 66"/>
          <p:cNvSpPr txBox="1">
            <a:spLocks noChangeArrowheads="1"/>
          </p:cNvSpPr>
          <p:nvPr/>
        </p:nvSpPr>
        <p:spPr bwMode="auto">
          <a:xfrm>
            <a:off x="-6350" y="5827713"/>
            <a:ext cx="3354388" cy="703262"/>
          </a:xfrm>
          <a:prstGeom prst="rect">
            <a:avLst/>
          </a:prstGeom>
          <a:noFill/>
          <a:ln w="9525">
            <a:noFill/>
            <a:miter lim="800000"/>
            <a:headEnd/>
            <a:tailEnd/>
          </a:ln>
          <a:effectLst/>
        </p:spPr>
        <p:txBody>
          <a:bodyPr wrap="none">
            <a:spAutoFit/>
          </a:bodyPr>
          <a:lstStyle/>
          <a:p>
            <a:pPr>
              <a:spcBef>
                <a:spcPct val="50000"/>
              </a:spcBef>
            </a:pPr>
            <a:r>
              <a:rPr lang="de-CH" sz="1600">
                <a:solidFill>
                  <a:srgbClr val="009900"/>
                </a:solidFill>
              </a:rPr>
              <a:t>6) Alle Angaben im Titel des Klima-</a:t>
            </a:r>
          </a:p>
          <a:p>
            <a:pPr>
              <a:spcBef>
                <a:spcPct val="50000"/>
              </a:spcBef>
            </a:pPr>
            <a:r>
              <a:rPr lang="de-CH" sz="1600">
                <a:solidFill>
                  <a:srgbClr val="009900"/>
                </a:solidFill>
              </a:rPr>
              <a:t>    diagramms sind korrekt.</a:t>
            </a:r>
          </a:p>
        </p:txBody>
      </p:sp>
      <p:sp>
        <p:nvSpPr>
          <p:cNvPr id="94275" name="Text Box 67"/>
          <p:cNvSpPr txBox="1">
            <a:spLocks noChangeArrowheads="1"/>
          </p:cNvSpPr>
          <p:nvPr/>
        </p:nvSpPr>
        <p:spPr bwMode="auto">
          <a:xfrm>
            <a:off x="6248400" y="-9525"/>
            <a:ext cx="1819275" cy="366713"/>
          </a:xfrm>
          <a:prstGeom prst="rect">
            <a:avLst/>
          </a:prstGeom>
          <a:noFill/>
          <a:ln w="9525">
            <a:noFill/>
            <a:miter lim="800000"/>
            <a:headEnd/>
            <a:tailEnd/>
          </a:ln>
          <a:effectLst/>
        </p:spPr>
        <p:txBody>
          <a:bodyPr>
            <a:spAutoFit/>
          </a:bodyPr>
          <a:lstStyle/>
          <a:p>
            <a:pPr>
              <a:spcBef>
                <a:spcPct val="50000"/>
              </a:spcBef>
            </a:pPr>
            <a:r>
              <a:rPr lang="de-CH" b="1">
                <a:solidFill>
                  <a:srgbClr val="990000"/>
                </a:solidFill>
              </a:rPr>
              <a:t>Brest</a:t>
            </a:r>
          </a:p>
        </p:txBody>
      </p:sp>
      <p:sp>
        <p:nvSpPr>
          <p:cNvPr id="94276" name="Text Box 68"/>
          <p:cNvSpPr txBox="1">
            <a:spLocks noChangeArrowheads="1"/>
          </p:cNvSpPr>
          <p:nvPr/>
        </p:nvSpPr>
        <p:spPr bwMode="auto">
          <a:xfrm>
            <a:off x="6915150" y="266700"/>
            <a:ext cx="581025" cy="274638"/>
          </a:xfrm>
          <a:prstGeom prst="rect">
            <a:avLst/>
          </a:prstGeom>
          <a:noFill/>
          <a:ln w="9525">
            <a:noFill/>
            <a:miter lim="800000"/>
            <a:headEnd/>
            <a:tailEnd/>
          </a:ln>
          <a:effectLst/>
        </p:spPr>
        <p:txBody>
          <a:bodyPr>
            <a:spAutoFit/>
          </a:bodyPr>
          <a:lstStyle/>
          <a:p>
            <a:pPr>
              <a:spcBef>
                <a:spcPct val="50000"/>
              </a:spcBef>
            </a:pPr>
            <a:r>
              <a:rPr lang="de-CH" sz="1200" b="1">
                <a:solidFill>
                  <a:srgbClr val="990000"/>
                </a:solidFill>
              </a:rPr>
              <a:t>98 m</a:t>
            </a:r>
          </a:p>
        </p:txBody>
      </p:sp>
      <p:sp>
        <p:nvSpPr>
          <p:cNvPr id="94277" name="Text Box 69"/>
          <p:cNvSpPr txBox="1">
            <a:spLocks noChangeArrowheads="1"/>
          </p:cNvSpPr>
          <p:nvPr/>
        </p:nvSpPr>
        <p:spPr bwMode="auto">
          <a:xfrm>
            <a:off x="7721600" y="263525"/>
            <a:ext cx="1209675" cy="274638"/>
          </a:xfrm>
          <a:prstGeom prst="rect">
            <a:avLst/>
          </a:prstGeom>
          <a:noFill/>
          <a:ln w="9525">
            <a:noFill/>
            <a:miter lim="800000"/>
            <a:headEnd/>
            <a:tailEnd/>
          </a:ln>
          <a:effectLst/>
        </p:spPr>
        <p:txBody>
          <a:bodyPr>
            <a:spAutoFit/>
          </a:bodyPr>
          <a:lstStyle/>
          <a:p>
            <a:pPr>
              <a:spcBef>
                <a:spcPct val="50000"/>
              </a:spcBef>
            </a:pPr>
            <a:r>
              <a:rPr lang="de-CH" sz="1200" b="1">
                <a:solidFill>
                  <a:srgbClr val="990000"/>
                </a:solidFill>
              </a:rPr>
              <a:t>5°W  48° N</a:t>
            </a:r>
          </a:p>
        </p:txBody>
      </p:sp>
      <p:sp>
        <p:nvSpPr>
          <p:cNvPr id="94278" name="Text Box 70"/>
          <p:cNvSpPr txBox="1">
            <a:spLocks noChangeArrowheads="1"/>
          </p:cNvSpPr>
          <p:nvPr/>
        </p:nvSpPr>
        <p:spPr bwMode="auto">
          <a:xfrm>
            <a:off x="3902075" y="263525"/>
            <a:ext cx="581025" cy="274638"/>
          </a:xfrm>
          <a:prstGeom prst="rect">
            <a:avLst/>
          </a:prstGeom>
          <a:noFill/>
          <a:ln w="9525">
            <a:noFill/>
            <a:miter lim="800000"/>
            <a:headEnd/>
            <a:tailEnd/>
          </a:ln>
          <a:effectLst/>
        </p:spPr>
        <p:txBody>
          <a:bodyPr>
            <a:spAutoFit/>
          </a:bodyPr>
          <a:lstStyle/>
          <a:p>
            <a:pPr>
              <a:spcBef>
                <a:spcPct val="50000"/>
              </a:spcBef>
            </a:pPr>
            <a:r>
              <a:rPr lang="de-CH" sz="1200" b="1">
                <a:solidFill>
                  <a:srgbClr val="990000"/>
                </a:solidFill>
              </a:rPr>
              <a:t>10,7</a:t>
            </a:r>
          </a:p>
        </p:txBody>
      </p:sp>
      <p:sp>
        <p:nvSpPr>
          <p:cNvPr id="94279" name="Text Box 71"/>
          <p:cNvSpPr txBox="1">
            <a:spLocks noChangeArrowheads="1"/>
          </p:cNvSpPr>
          <p:nvPr/>
        </p:nvSpPr>
        <p:spPr bwMode="auto">
          <a:xfrm>
            <a:off x="3879850" y="479425"/>
            <a:ext cx="581025" cy="274638"/>
          </a:xfrm>
          <a:prstGeom prst="rect">
            <a:avLst/>
          </a:prstGeom>
          <a:noFill/>
          <a:ln w="9525">
            <a:noFill/>
            <a:miter lim="800000"/>
            <a:headEnd/>
            <a:tailEnd/>
          </a:ln>
          <a:effectLst/>
        </p:spPr>
        <p:txBody>
          <a:bodyPr>
            <a:spAutoFit/>
          </a:bodyPr>
          <a:lstStyle/>
          <a:p>
            <a:pPr>
              <a:spcBef>
                <a:spcPct val="50000"/>
              </a:spcBef>
            </a:pPr>
            <a:r>
              <a:rPr lang="de-CH" sz="1200" b="1">
                <a:solidFill>
                  <a:srgbClr val="990000"/>
                </a:solidFill>
              </a:rPr>
              <a:t>1126</a:t>
            </a:r>
          </a:p>
        </p:txBody>
      </p:sp>
      <p:sp>
        <p:nvSpPr>
          <p:cNvPr id="94280" name="AutoShape 72">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4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
                                  </p:stCondLst>
                                  <p:childTnLst>
                                    <p:set>
                                      <p:cBhvr>
                                        <p:cTn id="9" dur="1" fill="hold">
                                          <p:stCondLst>
                                            <p:cond delay="0"/>
                                          </p:stCondLst>
                                        </p:cTn>
                                        <p:tgtEl>
                                          <p:spTgt spid="94214"/>
                                        </p:tgtEl>
                                        <p:attrNameLst>
                                          <p:attrName>style.visibility</p:attrName>
                                        </p:attrNameLst>
                                      </p:cBhvr>
                                      <p:to>
                                        <p:strVal val="visible"/>
                                      </p:to>
                                    </p:set>
                                  </p:childTnLst>
                                </p:cTn>
                              </p:par>
                            </p:childTnLst>
                          </p:cTn>
                        </p:par>
                        <p:par>
                          <p:cTn id="10" fill="hold">
                            <p:stCondLst>
                              <p:cond delay="100"/>
                            </p:stCondLst>
                            <p:childTnLst>
                              <p:par>
                                <p:cTn id="11" presetID="1" presetClass="entr" presetSubtype="0" fill="hold" grpId="0" nodeType="afterEffect">
                                  <p:stCondLst>
                                    <p:cond delay="100"/>
                                  </p:stCondLst>
                                  <p:childTnLst>
                                    <p:set>
                                      <p:cBhvr>
                                        <p:cTn id="12" dur="1" fill="hold">
                                          <p:stCondLst>
                                            <p:cond delay="0"/>
                                          </p:stCondLst>
                                        </p:cTn>
                                        <p:tgtEl>
                                          <p:spTgt spid="94215"/>
                                        </p:tgtEl>
                                        <p:attrNameLst>
                                          <p:attrName>style.visibility</p:attrName>
                                        </p:attrNameLst>
                                      </p:cBhvr>
                                      <p:to>
                                        <p:strVal val="visible"/>
                                      </p:to>
                                    </p:set>
                                  </p:childTnLst>
                                </p:cTn>
                              </p:par>
                            </p:childTnLst>
                          </p:cTn>
                        </p:par>
                        <p:par>
                          <p:cTn id="13" fill="hold">
                            <p:stCondLst>
                              <p:cond delay="200"/>
                            </p:stCondLst>
                            <p:childTnLst>
                              <p:par>
                                <p:cTn id="14" presetID="1" presetClass="entr" presetSubtype="0" fill="hold" grpId="0" nodeType="afterEffect">
                                  <p:stCondLst>
                                    <p:cond delay="100"/>
                                  </p:stCondLst>
                                  <p:childTnLst>
                                    <p:set>
                                      <p:cBhvr>
                                        <p:cTn id="15" dur="1" fill="hold">
                                          <p:stCondLst>
                                            <p:cond delay="0"/>
                                          </p:stCondLst>
                                        </p:cTn>
                                        <p:tgtEl>
                                          <p:spTgt spid="94216"/>
                                        </p:tgtEl>
                                        <p:attrNameLst>
                                          <p:attrName>style.visibility</p:attrName>
                                        </p:attrNameLst>
                                      </p:cBhvr>
                                      <p:to>
                                        <p:strVal val="visible"/>
                                      </p:to>
                                    </p:set>
                                  </p:childTnLst>
                                </p:cTn>
                              </p:par>
                            </p:childTnLst>
                          </p:cTn>
                        </p:par>
                        <p:par>
                          <p:cTn id="16" fill="hold">
                            <p:stCondLst>
                              <p:cond delay="300"/>
                            </p:stCondLst>
                            <p:childTnLst>
                              <p:par>
                                <p:cTn id="17" presetID="1" presetClass="entr" presetSubtype="0" fill="hold" grpId="0" nodeType="afterEffect">
                                  <p:stCondLst>
                                    <p:cond delay="100"/>
                                  </p:stCondLst>
                                  <p:childTnLst>
                                    <p:set>
                                      <p:cBhvr>
                                        <p:cTn id="18" dur="1" fill="hold">
                                          <p:stCondLst>
                                            <p:cond delay="0"/>
                                          </p:stCondLst>
                                        </p:cTn>
                                        <p:tgtEl>
                                          <p:spTgt spid="94217"/>
                                        </p:tgtEl>
                                        <p:attrNameLst>
                                          <p:attrName>style.visibility</p:attrName>
                                        </p:attrNameLst>
                                      </p:cBhvr>
                                      <p:to>
                                        <p:strVal val="visible"/>
                                      </p:to>
                                    </p:set>
                                  </p:childTnLst>
                                </p:cTn>
                              </p:par>
                            </p:childTnLst>
                          </p:cTn>
                        </p:par>
                        <p:par>
                          <p:cTn id="19" fill="hold">
                            <p:stCondLst>
                              <p:cond delay="400"/>
                            </p:stCondLst>
                            <p:childTnLst>
                              <p:par>
                                <p:cTn id="20" presetID="1" presetClass="entr" presetSubtype="0" fill="hold" grpId="0" nodeType="afterEffect">
                                  <p:stCondLst>
                                    <p:cond delay="100"/>
                                  </p:stCondLst>
                                  <p:childTnLst>
                                    <p:set>
                                      <p:cBhvr>
                                        <p:cTn id="21" dur="1" fill="hold">
                                          <p:stCondLst>
                                            <p:cond delay="0"/>
                                          </p:stCondLst>
                                        </p:cTn>
                                        <p:tgtEl>
                                          <p:spTgt spid="94218"/>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grpId="0" nodeType="afterEffect">
                                  <p:stCondLst>
                                    <p:cond delay="100"/>
                                  </p:stCondLst>
                                  <p:childTnLst>
                                    <p:set>
                                      <p:cBhvr>
                                        <p:cTn id="24" dur="1" fill="hold">
                                          <p:stCondLst>
                                            <p:cond delay="0"/>
                                          </p:stCondLst>
                                        </p:cTn>
                                        <p:tgtEl>
                                          <p:spTgt spid="94219"/>
                                        </p:tgtEl>
                                        <p:attrNameLst>
                                          <p:attrName>style.visibility</p:attrName>
                                        </p:attrNameLst>
                                      </p:cBhvr>
                                      <p:to>
                                        <p:strVal val="visible"/>
                                      </p:to>
                                    </p:set>
                                  </p:childTnLst>
                                </p:cTn>
                              </p:par>
                            </p:childTnLst>
                          </p:cTn>
                        </p:par>
                        <p:par>
                          <p:cTn id="25" fill="hold">
                            <p:stCondLst>
                              <p:cond delay="600"/>
                            </p:stCondLst>
                            <p:childTnLst>
                              <p:par>
                                <p:cTn id="26" presetID="1" presetClass="entr" presetSubtype="0" fill="hold" grpId="0" nodeType="afterEffect">
                                  <p:stCondLst>
                                    <p:cond delay="100"/>
                                  </p:stCondLst>
                                  <p:childTnLst>
                                    <p:set>
                                      <p:cBhvr>
                                        <p:cTn id="27" dur="1" fill="hold">
                                          <p:stCondLst>
                                            <p:cond delay="0"/>
                                          </p:stCondLst>
                                        </p:cTn>
                                        <p:tgtEl>
                                          <p:spTgt spid="94220"/>
                                        </p:tgtEl>
                                        <p:attrNameLst>
                                          <p:attrName>style.visibility</p:attrName>
                                        </p:attrNameLst>
                                      </p:cBhvr>
                                      <p:to>
                                        <p:strVal val="visible"/>
                                      </p:to>
                                    </p:set>
                                  </p:childTnLst>
                                </p:cTn>
                              </p:par>
                            </p:childTnLst>
                          </p:cTn>
                        </p:par>
                        <p:par>
                          <p:cTn id="28" fill="hold">
                            <p:stCondLst>
                              <p:cond delay="700"/>
                            </p:stCondLst>
                            <p:childTnLst>
                              <p:par>
                                <p:cTn id="29" presetID="1" presetClass="entr" presetSubtype="0" fill="hold" grpId="0" nodeType="afterEffect">
                                  <p:stCondLst>
                                    <p:cond delay="100"/>
                                  </p:stCondLst>
                                  <p:childTnLst>
                                    <p:set>
                                      <p:cBhvr>
                                        <p:cTn id="30" dur="1" fill="hold">
                                          <p:stCondLst>
                                            <p:cond delay="0"/>
                                          </p:stCondLst>
                                        </p:cTn>
                                        <p:tgtEl>
                                          <p:spTgt spid="94221"/>
                                        </p:tgtEl>
                                        <p:attrNameLst>
                                          <p:attrName>style.visibility</p:attrName>
                                        </p:attrNameLst>
                                      </p:cBhvr>
                                      <p:to>
                                        <p:strVal val="visible"/>
                                      </p:to>
                                    </p:set>
                                  </p:childTnLst>
                                </p:cTn>
                              </p:par>
                            </p:childTnLst>
                          </p:cTn>
                        </p:par>
                        <p:par>
                          <p:cTn id="31" fill="hold">
                            <p:stCondLst>
                              <p:cond delay="800"/>
                            </p:stCondLst>
                            <p:childTnLst>
                              <p:par>
                                <p:cTn id="32" presetID="1" presetClass="entr" presetSubtype="0" fill="hold" grpId="0" nodeType="afterEffect">
                                  <p:stCondLst>
                                    <p:cond delay="100"/>
                                  </p:stCondLst>
                                  <p:childTnLst>
                                    <p:set>
                                      <p:cBhvr>
                                        <p:cTn id="33" dur="1" fill="hold">
                                          <p:stCondLst>
                                            <p:cond delay="0"/>
                                          </p:stCondLst>
                                        </p:cTn>
                                        <p:tgtEl>
                                          <p:spTgt spid="94222"/>
                                        </p:tgtEl>
                                        <p:attrNameLst>
                                          <p:attrName>style.visibility</p:attrName>
                                        </p:attrNameLst>
                                      </p:cBhvr>
                                      <p:to>
                                        <p:strVal val="visible"/>
                                      </p:to>
                                    </p:set>
                                  </p:childTnLst>
                                </p:cTn>
                              </p:par>
                            </p:childTnLst>
                          </p:cTn>
                        </p:par>
                        <p:par>
                          <p:cTn id="34" fill="hold">
                            <p:stCondLst>
                              <p:cond delay="900"/>
                            </p:stCondLst>
                            <p:childTnLst>
                              <p:par>
                                <p:cTn id="35" presetID="1" presetClass="entr" presetSubtype="0" fill="hold" grpId="0" nodeType="afterEffect">
                                  <p:stCondLst>
                                    <p:cond delay="100"/>
                                  </p:stCondLst>
                                  <p:childTnLst>
                                    <p:set>
                                      <p:cBhvr>
                                        <p:cTn id="36" dur="1" fill="hold">
                                          <p:stCondLst>
                                            <p:cond delay="0"/>
                                          </p:stCondLst>
                                        </p:cTn>
                                        <p:tgtEl>
                                          <p:spTgt spid="94223"/>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grpId="0" nodeType="afterEffect">
                                  <p:stCondLst>
                                    <p:cond delay="100"/>
                                  </p:stCondLst>
                                  <p:childTnLst>
                                    <p:set>
                                      <p:cBhvr>
                                        <p:cTn id="39" dur="1" fill="hold">
                                          <p:stCondLst>
                                            <p:cond delay="0"/>
                                          </p:stCondLst>
                                        </p:cTn>
                                        <p:tgtEl>
                                          <p:spTgt spid="94224"/>
                                        </p:tgtEl>
                                        <p:attrNameLst>
                                          <p:attrName>style.visibility</p:attrName>
                                        </p:attrNameLst>
                                      </p:cBhvr>
                                      <p:to>
                                        <p:strVal val="visible"/>
                                      </p:to>
                                    </p:set>
                                  </p:childTnLst>
                                </p:cTn>
                              </p:par>
                            </p:childTnLst>
                          </p:cTn>
                        </p:par>
                        <p:par>
                          <p:cTn id="40" fill="hold">
                            <p:stCondLst>
                              <p:cond delay="1100"/>
                            </p:stCondLst>
                            <p:childTnLst>
                              <p:par>
                                <p:cTn id="41" presetID="1" presetClass="entr" presetSubtype="0" fill="hold" grpId="0" nodeType="afterEffect">
                                  <p:stCondLst>
                                    <p:cond delay="100"/>
                                  </p:stCondLst>
                                  <p:childTnLst>
                                    <p:set>
                                      <p:cBhvr>
                                        <p:cTn id="42" dur="1" fill="hold">
                                          <p:stCondLst>
                                            <p:cond delay="0"/>
                                          </p:stCondLst>
                                        </p:cTn>
                                        <p:tgtEl>
                                          <p:spTgt spid="94225"/>
                                        </p:tgtEl>
                                        <p:attrNameLst>
                                          <p:attrName>style.visibility</p:attrName>
                                        </p:attrNameLst>
                                      </p:cBhvr>
                                      <p:to>
                                        <p:strVal val="visible"/>
                                      </p:to>
                                    </p:set>
                                  </p:childTnLst>
                                </p:cTn>
                              </p:par>
                            </p:childTnLst>
                          </p:cTn>
                        </p:par>
                        <p:par>
                          <p:cTn id="43" fill="hold">
                            <p:stCondLst>
                              <p:cond delay="1200"/>
                            </p:stCondLst>
                            <p:childTnLst>
                              <p:par>
                                <p:cTn id="44" presetID="1" presetClass="entr" presetSubtype="0" fill="hold" grpId="0" nodeType="afterEffect">
                                  <p:stCondLst>
                                    <p:cond delay="200"/>
                                  </p:stCondLst>
                                  <p:childTnLst>
                                    <p:set>
                                      <p:cBhvr>
                                        <p:cTn id="45" dur="1" fill="hold">
                                          <p:stCondLst>
                                            <p:cond delay="0"/>
                                          </p:stCondLst>
                                        </p:cTn>
                                        <p:tgtEl>
                                          <p:spTgt spid="94226"/>
                                        </p:tgtEl>
                                        <p:attrNameLst>
                                          <p:attrName>style.visibility</p:attrName>
                                        </p:attrNameLst>
                                      </p:cBhvr>
                                      <p:to>
                                        <p:strVal val="visible"/>
                                      </p:to>
                                    </p:set>
                                  </p:childTnLst>
                                </p:cTn>
                              </p:par>
                            </p:childTnLst>
                          </p:cTn>
                        </p:par>
                        <p:par>
                          <p:cTn id="46" fill="hold">
                            <p:stCondLst>
                              <p:cond delay="1400"/>
                            </p:stCondLst>
                            <p:childTnLst>
                              <p:par>
                                <p:cTn id="47" presetID="1" presetClass="entr" presetSubtype="0" fill="hold" grpId="0" nodeType="afterEffect">
                                  <p:stCondLst>
                                    <p:cond delay="200"/>
                                  </p:stCondLst>
                                  <p:childTnLst>
                                    <p:set>
                                      <p:cBhvr>
                                        <p:cTn id="48" dur="1" fill="hold">
                                          <p:stCondLst>
                                            <p:cond delay="0"/>
                                          </p:stCondLst>
                                        </p:cTn>
                                        <p:tgtEl>
                                          <p:spTgt spid="94227"/>
                                        </p:tgtEl>
                                        <p:attrNameLst>
                                          <p:attrName>style.visibility</p:attrName>
                                        </p:attrNameLst>
                                      </p:cBhvr>
                                      <p:to>
                                        <p:strVal val="visible"/>
                                      </p:to>
                                    </p:set>
                                  </p:childTnLst>
                                </p:cTn>
                              </p:par>
                            </p:childTnLst>
                          </p:cTn>
                        </p:par>
                        <p:par>
                          <p:cTn id="49" fill="hold">
                            <p:stCondLst>
                              <p:cond delay="1600"/>
                            </p:stCondLst>
                            <p:childTnLst>
                              <p:par>
                                <p:cTn id="50" presetID="1" presetClass="entr" presetSubtype="0" fill="hold" grpId="0" nodeType="afterEffect">
                                  <p:stCondLst>
                                    <p:cond delay="200"/>
                                  </p:stCondLst>
                                  <p:childTnLst>
                                    <p:set>
                                      <p:cBhvr>
                                        <p:cTn id="51" dur="1" fill="hold">
                                          <p:stCondLst>
                                            <p:cond delay="0"/>
                                          </p:stCondLst>
                                        </p:cTn>
                                        <p:tgtEl>
                                          <p:spTgt spid="94228"/>
                                        </p:tgtEl>
                                        <p:attrNameLst>
                                          <p:attrName>style.visibility</p:attrName>
                                        </p:attrNameLst>
                                      </p:cBhvr>
                                      <p:to>
                                        <p:strVal val="visible"/>
                                      </p:to>
                                    </p:set>
                                  </p:childTnLst>
                                </p:cTn>
                              </p:par>
                            </p:childTnLst>
                          </p:cTn>
                        </p:par>
                        <p:par>
                          <p:cTn id="52" fill="hold">
                            <p:stCondLst>
                              <p:cond delay="1800"/>
                            </p:stCondLst>
                            <p:childTnLst>
                              <p:par>
                                <p:cTn id="53" presetID="1" presetClass="entr" presetSubtype="0" fill="hold" grpId="0" nodeType="afterEffect">
                                  <p:stCondLst>
                                    <p:cond delay="200"/>
                                  </p:stCondLst>
                                  <p:childTnLst>
                                    <p:set>
                                      <p:cBhvr>
                                        <p:cTn id="54" dur="1" fill="hold">
                                          <p:stCondLst>
                                            <p:cond delay="0"/>
                                          </p:stCondLst>
                                        </p:cTn>
                                        <p:tgtEl>
                                          <p:spTgt spid="94229"/>
                                        </p:tgtEl>
                                        <p:attrNameLst>
                                          <p:attrName>style.visibility</p:attrName>
                                        </p:attrNameLst>
                                      </p:cBhvr>
                                      <p:to>
                                        <p:strVal val="visible"/>
                                      </p:to>
                                    </p:set>
                                  </p:childTnLst>
                                </p:cTn>
                              </p:par>
                            </p:childTnLst>
                          </p:cTn>
                        </p:par>
                        <p:par>
                          <p:cTn id="55" fill="hold">
                            <p:stCondLst>
                              <p:cond delay="2000"/>
                            </p:stCondLst>
                            <p:childTnLst>
                              <p:par>
                                <p:cTn id="56" presetID="1" presetClass="entr" presetSubtype="0" fill="hold" grpId="0" nodeType="afterEffect">
                                  <p:stCondLst>
                                    <p:cond delay="200"/>
                                  </p:stCondLst>
                                  <p:childTnLst>
                                    <p:set>
                                      <p:cBhvr>
                                        <p:cTn id="57" dur="1" fill="hold">
                                          <p:stCondLst>
                                            <p:cond delay="0"/>
                                          </p:stCondLst>
                                        </p:cTn>
                                        <p:tgtEl>
                                          <p:spTgt spid="94230"/>
                                        </p:tgtEl>
                                        <p:attrNameLst>
                                          <p:attrName>style.visibility</p:attrName>
                                        </p:attrNameLst>
                                      </p:cBhvr>
                                      <p:to>
                                        <p:strVal val="visible"/>
                                      </p:to>
                                    </p:set>
                                  </p:childTnLst>
                                </p:cTn>
                              </p:par>
                            </p:childTnLst>
                          </p:cTn>
                        </p:par>
                        <p:par>
                          <p:cTn id="58" fill="hold">
                            <p:stCondLst>
                              <p:cond delay="2200"/>
                            </p:stCondLst>
                            <p:childTnLst>
                              <p:par>
                                <p:cTn id="59" presetID="1" presetClass="entr" presetSubtype="0" fill="hold" grpId="0" nodeType="afterEffect">
                                  <p:stCondLst>
                                    <p:cond delay="200"/>
                                  </p:stCondLst>
                                  <p:childTnLst>
                                    <p:set>
                                      <p:cBhvr>
                                        <p:cTn id="60" dur="1" fill="hold">
                                          <p:stCondLst>
                                            <p:cond delay="0"/>
                                          </p:stCondLst>
                                        </p:cTn>
                                        <p:tgtEl>
                                          <p:spTgt spid="94231"/>
                                        </p:tgtEl>
                                        <p:attrNameLst>
                                          <p:attrName>style.visibility</p:attrName>
                                        </p:attrNameLst>
                                      </p:cBhvr>
                                      <p:to>
                                        <p:strVal val="visible"/>
                                      </p:to>
                                    </p:set>
                                  </p:childTnLst>
                                </p:cTn>
                              </p:par>
                            </p:childTnLst>
                          </p:cTn>
                        </p:par>
                        <p:par>
                          <p:cTn id="61" fill="hold">
                            <p:stCondLst>
                              <p:cond delay="2400"/>
                            </p:stCondLst>
                            <p:childTnLst>
                              <p:par>
                                <p:cTn id="62" presetID="1" presetClass="entr" presetSubtype="0" fill="hold" grpId="0" nodeType="afterEffect">
                                  <p:stCondLst>
                                    <p:cond delay="200"/>
                                  </p:stCondLst>
                                  <p:childTnLst>
                                    <p:set>
                                      <p:cBhvr>
                                        <p:cTn id="63" dur="1" fill="hold">
                                          <p:stCondLst>
                                            <p:cond delay="0"/>
                                          </p:stCondLst>
                                        </p:cTn>
                                        <p:tgtEl>
                                          <p:spTgt spid="94232"/>
                                        </p:tgtEl>
                                        <p:attrNameLst>
                                          <p:attrName>style.visibility</p:attrName>
                                        </p:attrNameLst>
                                      </p:cBhvr>
                                      <p:to>
                                        <p:strVal val="visible"/>
                                      </p:to>
                                    </p:set>
                                  </p:childTnLst>
                                </p:cTn>
                              </p:par>
                            </p:childTnLst>
                          </p:cTn>
                        </p:par>
                        <p:par>
                          <p:cTn id="64" fill="hold">
                            <p:stCondLst>
                              <p:cond delay="2600"/>
                            </p:stCondLst>
                            <p:childTnLst>
                              <p:par>
                                <p:cTn id="65" presetID="1" presetClass="entr" presetSubtype="0" fill="hold" grpId="0" nodeType="afterEffect">
                                  <p:stCondLst>
                                    <p:cond delay="200"/>
                                  </p:stCondLst>
                                  <p:childTnLst>
                                    <p:set>
                                      <p:cBhvr>
                                        <p:cTn id="66" dur="1" fill="hold">
                                          <p:stCondLst>
                                            <p:cond delay="0"/>
                                          </p:stCondLst>
                                        </p:cTn>
                                        <p:tgtEl>
                                          <p:spTgt spid="94233"/>
                                        </p:tgtEl>
                                        <p:attrNameLst>
                                          <p:attrName>style.visibility</p:attrName>
                                        </p:attrNameLst>
                                      </p:cBhvr>
                                      <p:to>
                                        <p:strVal val="visible"/>
                                      </p:to>
                                    </p:set>
                                  </p:childTnLst>
                                </p:cTn>
                              </p:par>
                            </p:childTnLst>
                          </p:cTn>
                        </p:par>
                        <p:par>
                          <p:cTn id="67" fill="hold">
                            <p:stCondLst>
                              <p:cond delay="2800"/>
                            </p:stCondLst>
                            <p:childTnLst>
                              <p:par>
                                <p:cTn id="68" presetID="1" presetClass="entr" presetSubtype="0" fill="hold" grpId="0" nodeType="afterEffect">
                                  <p:stCondLst>
                                    <p:cond delay="200"/>
                                  </p:stCondLst>
                                  <p:childTnLst>
                                    <p:set>
                                      <p:cBhvr>
                                        <p:cTn id="69" dur="1" fill="hold">
                                          <p:stCondLst>
                                            <p:cond delay="0"/>
                                          </p:stCondLst>
                                        </p:cTn>
                                        <p:tgtEl>
                                          <p:spTgt spid="94234"/>
                                        </p:tgtEl>
                                        <p:attrNameLst>
                                          <p:attrName>style.visibility</p:attrName>
                                        </p:attrNameLst>
                                      </p:cBhvr>
                                      <p:to>
                                        <p:strVal val="visible"/>
                                      </p:to>
                                    </p:set>
                                  </p:childTnLst>
                                </p:cTn>
                              </p:par>
                            </p:childTnLst>
                          </p:cTn>
                        </p:par>
                        <p:par>
                          <p:cTn id="70" fill="hold">
                            <p:stCondLst>
                              <p:cond delay="3000"/>
                            </p:stCondLst>
                            <p:childTnLst>
                              <p:par>
                                <p:cTn id="71" presetID="1" presetClass="entr" presetSubtype="0" fill="hold" grpId="0" nodeType="afterEffect">
                                  <p:stCondLst>
                                    <p:cond delay="200"/>
                                  </p:stCondLst>
                                  <p:childTnLst>
                                    <p:set>
                                      <p:cBhvr>
                                        <p:cTn id="72" dur="1" fill="hold">
                                          <p:stCondLst>
                                            <p:cond delay="0"/>
                                          </p:stCondLst>
                                        </p:cTn>
                                        <p:tgtEl>
                                          <p:spTgt spid="94235"/>
                                        </p:tgtEl>
                                        <p:attrNameLst>
                                          <p:attrName>style.visibility</p:attrName>
                                        </p:attrNameLst>
                                      </p:cBhvr>
                                      <p:to>
                                        <p:strVal val="visible"/>
                                      </p:to>
                                    </p:set>
                                  </p:childTnLst>
                                </p:cTn>
                              </p:par>
                            </p:childTnLst>
                          </p:cTn>
                        </p:par>
                        <p:par>
                          <p:cTn id="73" fill="hold">
                            <p:stCondLst>
                              <p:cond delay="3200"/>
                            </p:stCondLst>
                            <p:childTnLst>
                              <p:par>
                                <p:cTn id="74" presetID="1" presetClass="entr" presetSubtype="0" fill="hold" grpId="0" nodeType="afterEffect">
                                  <p:stCondLst>
                                    <p:cond delay="200"/>
                                  </p:stCondLst>
                                  <p:childTnLst>
                                    <p:set>
                                      <p:cBhvr>
                                        <p:cTn id="75" dur="1" fill="hold">
                                          <p:stCondLst>
                                            <p:cond delay="0"/>
                                          </p:stCondLst>
                                        </p:cTn>
                                        <p:tgtEl>
                                          <p:spTgt spid="94236"/>
                                        </p:tgtEl>
                                        <p:attrNameLst>
                                          <p:attrName>style.visibility</p:attrName>
                                        </p:attrNameLst>
                                      </p:cBhvr>
                                      <p:to>
                                        <p:strVal val="visible"/>
                                      </p:to>
                                    </p:set>
                                  </p:childTnLst>
                                </p:cTn>
                              </p:par>
                            </p:childTnLst>
                          </p:cTn>
                        </p:par>
                        <p:par>
                          <p:cTn id="76" fill="hold">
                            <p:stCondLst>
                              <p:cond delay="3400"/>
                            </p:stCondLst>
                            <p:childTnLst>
                              <p:par>
                                <p:cTn id="77" presetID="1" presetClass="entr" presetSubtype="0" fill="hold" grpId="0" nodeType="afterEffect">
                                  <p:stCondLst>
                                    <p:cond delay="200"/>
                                  </p:stCondLst>
                                  <p:childTnLst>
                                    <p:set>
                                      <p:cBhvr>
                                        <p:cTn id="78" dur="1" fill="hold">
                                          <p:stCondLst>
                                            <p:cond delay="0"/>
                                          </p:stCondLst>
                                        </p:cTn>
                                        <p:tgtEl>
                                          <p:spTgt spid="94237"/>
                                        </p:tgtEl>
                                        <p:attrNameLst>
                                          <p:attrName>style.visibility</p:attrName>
                                        </p:attrNameLst>
                                      </p:cBhvr>
                                      <p:to>
                                        <p:strVal val="visible"/>
                                      </p:to>
                                    </p:set>
                                  </p:childTnLst>
                                </p:cTn>
                              </p:par>
                            </p:childTnLst>
                          </p:cTn>
                        </p:par>
                        <p:par>
                          <p:cTn id="79" fill="hold">
                            <p:stCondLst>
                              <p:cond delay="3600"/>
                            </p:stCondLst>
                            <p:childTnLst>
                              <p:par>
                                <p:cTn id="80" presetID="1" presetClass="entr" presetSubtype="0" fill="hold" grpId="0" nodeType="afterEffect">
                                  <p:stCondLst>
                                    <p:cond delay="200"/>
                                  </p:stCondLst>
                                  <p:childTnLst>
                                    <p:set>
                                      <p:cBhvr>
                                        <p:cTn id="81" dur="1" fill="hold">
                                          <p:stCondLst>
                                            <p:cond delay="0"/>
                                          </p:stCondLst>
                                        </p:cTn>
                                        <p:tgtEl>
                                          <p:spTgt spid="94238"/>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94266"/>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94241"/>
                                        </p:tgtEl>
                                        <p:attrNameLst>
                                          <p:attrName>style.visibility</p:attrName>
                                        </p:attrNameLst>
                                      </p:cBhvr>
                                      <p:to>
                                        <p:strVal val="visible"/>
                                      </p:to>
                                    </p:set>
                                  </p:childTnLst>
                                </p:cTn>
                              </p:par>
                            </p:childTnLst>
                          </p:cTn>
                        </p:par>
                        <p:par>
                          <p:cTn id="88" fill="hold">
                            <p:stCondLst>
                              <p:cond delay="0"/>
                            </p:stCondLst>
                            <p:childTnLst>
                              <p:par>
                                <p:cTn id="89" presetID="1" presetClass="entr" presetSubtype="0" fill="hold" grpId="0" nodeType="afterEffect">
                                  <p:stCondLst>
                                    <p:cond delay="200"/>
                                  </p:stCondLst>
                                  <p:childTnLst>
                                    <p:set>
                                      <p:cBhvr>
                                        <p:cTn id="90" dur="1" fill="hold">
                                          <p:stCondLst>
                                            <p:cond delay="0"/>
                                          </p:stCondLst>
                                        </p:cTn>
                                        <p:tgtEl>
                                          <p:spTgt spid="94242"/>
                                        </p:tgtEl>
                                        <p:attrNameLst>
                                          <p:attrName>style.visibility</p:attrName>
                                        </p:attrNameLst>
                                      </p:cBhvr>
                                      <p:to>
                                        <p:strVal val="visible"/>
                                      </p:to>
                                    </p:set>
                                  </p:childTnLst>
                                </p:cTn>
                              </p:par>
                            </p:childTnLst>
                          </p:cTn>
                        </p:par>
                        <p:par>
                          <p:cTn id="91" fill="hold">
                            <p:stCondLst>
                              <p:cond delay="200"/>
                            </p:stCondLst>
                            <p:childTnLst>
                              <p:par>
                                <p:cTn id="92" presetID="1" presetClass="entr" presetSubtype="0" fill="hold" grpId="0" nodeType="afterEffect">
                                  <p:stCondLst>
                                    <p:cond delay="200"/>
                                  </p:stCondLst>
                                  <p:childTnLst>
                                    <p:set>
                                      <p:cBhvr>
                                        <p:cTn id="93" dur="1" fill="hold">
                                          <p:stCondLst>
                                            <p:cond delay="0"/>
                                          </p:stCondLst>
                                        </p:cTn>
                                        <p:tgtEl>
                                          <p:spTgt spid="94243"/>
                                        </p:tgtEl>
                                        <p:attrNameLst>
                                          <p:attrName>style.visibility</p:attrName>
                                        </p:attrNameLst>
                                      </p:cBhvr>
                                      <p:to>
                                        <p:strVal val="visible"/>
                                      </p:to>
                                    </p:set>
                                  </p:childTnLst>
                                </p:cTn>
                              </p:par>
                            </p:childTnLst>
                          </p:cTn>
                        </p:par>
                        <p:par>
                          <p:cTn id="94" fill="hold">
                            <p:stCondLst>
                              <p:cond delay="400"/>
                            </p:stCondLst>
                            <p:childTnLst>
                              <p:par>
                                <p:cTn id="95" presetID="1" presetClass="entr" presetSubtype="0" fill="hold" grpId="0" nodeType="afterEffect">
                                  <p:stCondLst>
                                    <p:cond delay="200"/>
                                  </p:stCondLst>
                                  <p:childTnLst>
                                    <p:set>
                                      <p:cBhvr>
                                        <p:cTn id="96" dur="1" fill="hold">
                                          <p:stCondLst>
                                            <p:cond delay="0"/>
                                          </p:stCondLst>
                                        </p:cTn>
                                        <p:tgtEl>
                                          <p:spTgt spid="94244"/>
                                        </p:tgtEl>
                                        <p:attrNameLst>
                                          <p:attrName>style.visibility</p:attrName>
                                        </p:attrNameLst>
                                      </p:cBhvr>
                                      <p:to>
                                        <p:strVal val="visible"/>
                                      </p:to>
                                    </p:set>
                                  </p:childTnLst>
                                </p:cTn>
                              </p:par>
                            </p:childTnLst>
                          </p:cTn>
                        </p:par>
                        <p:par>
                          <p:cTn id="97" fill="hold">
                            <p:stCondLst>
                              <p:cond delay="600"/>
                            </p:stCondLst>
                            <p:childTnLst>
                              <p:par>
                                <p:cTn id="98" presetID="1" presetClass="entr" presetSubtype="0" fill="hold" grpId="0" nodeType="afterEffect">
                                  <p:stCondLst>
                                    <p:cond delay="200"/>
                                  </p:stCondLst>
                                  <p:childTnLst>
                                    <p:set>
                                      <p:cBhvr>
                                        <p:cTn id="99" dur="1" fill="hold">
                                          <p:stCondLst>
                                            <p:cond delay="0"/>
                                          </p:stCondLst>
                                        </p:cTn>
                                        <p:tgtEl>
                                          <p:spTgt spid="94245"/>
                                        </p:tgtEl>
                                        <p:attrNameLst>
                                          <p:attrName>style.visibility</p:attrName>
                                        </p:attrNameLst>
                                      </p:cBhvr>
                                      <p:to>
                                        <p:strVal val="visible"/>
                                      </p:to>
                                    </p:set>
                                  </p:childTnLst>
                                </p:cTn>
                              </p:par>
                            </p:childTnLst>
                          </p:cTn>
                        </p:par>
                        <p:par>
                          <p:cTn id="100" fill="hold">
                            <p:stCondLst>
                              <p:cond delay="800"/>
                            </p:stCondLst>
                            <p:childTnLst>
                              <p:par>
                                <p:cTn id="101" presetID="1" presetClass="entr" presetSubtype="0" fill="hold" grpId="0" nodeType="afterEffect">
                                  <p:stCondLst>
                                    <p:cond delay="200"/>
                                  </p:stCondLst>
                                  <p:childTnLst>
                                    <p:set>
                                      <p:cBhvr>
                                        <p:cTn id="102" dur="1" fill="hold">
                                          <p:stCondLst>
                                            <p:cond delay="0"/>
                                          </p:stCondLst>
                                        </p:cTn>
                                        <p:tgtEl>
                                          <p:spTgt spid="94246"/>
                                        </p:tgtEl>
                                        <p:attrNameLst>
                                          <p:attrName>style.visibility</p:attrName>
                                        </p:attrNameLst>
                                      </p:cBhvr>
                                      <p:to>
                                        <p:strVal val="visible"/>
                                      </p:to>
                                    </p:set>
                                  </p:childTnLst>
                                </p:cTn>
                              </p:par>
                            </p:childTnLst>
                          </p:cTn>
                        </p:par>
                        <p:par>
                          <p:cTn id="103" fill="hold">
                            <p:stCondLst>
                              <p:cond delay="1000"/>
                            </p:stCondLst>
                            <p:childTnLst>
                              <p:par>
                                <p:cTn id="104" presetID="1" presetClass="entr" presetSubtype="0" fill="hold" grpId="0" nodeType="afterEffect">
                                  <p:stCondLst>
                                    <p:cond delay="200"/>
                                  </p:stCondLst>
                                  <p:childTnLst>
                                    <p:set>
                                      <p:cBhvr>
                                        <p:cTn id="105" dur="1" fill="hold">
                                          <p:stCondLst>
                                            <p:cond delay="0"/>
                                          </p:stCondLst>
                                        </p:cTn>
                                        <p:tgtEl>
                                          <p:spTgt spid="94247"/>
                                        </p:tgtEl>
                                        <p:attrNameLst>
                                          <p:attrName>style.visibility</p:attrName>
                                        </p:attrNameLst>
                                      </p:cBhvr>
                                      <p:to>
                                        <p:strVal val="visible"/>
                                      </p:to>
                                    </p:set>
                                  </p:childTnLst>
                                </p:cTn>
                              </p:par>
                            </p:childTnLst>
                          </p:cTn>
                        </p:par>
                        <p:par>
                          <p:cTn id="106" fill="hold">
                            <p:stCondLst>
                              <p:cond delay="1200"/>
                            </p:stCondLst>
                            <p:childTnLst>
                              <p:par>
                                <p:cTn id="107" presetID="1" presetClass="entr" presetSubtype="0" fill="hold" grpId="0" nodeType="afterEffect">
                                  <p:stCondLst>
                                    <p:cond delay="200"/>
                                  </p:stCondLst>
                                  <p:childTnLst>
                                    <p:set>
                                      <p:cBhvr>
                                        <p:cTn id="108" dur="1" fill="hold">
                                          <p:stCondLst>
                                            <p:cond delay="0"/>
                                          </p:stCondLst>
                                        </p:cTn>
                                        <p:tgtEl>
                                          <p:spTgt spid="94248"/>
                                        </p:tgtEl>
                                        <p:attrNameLst>
                                          <p:attrName>style.visibility</p:attrName>
                                        </p:attrNameLst>
                                      </p:cBhvr>
                                      <p:to>
                                        <p:strVal val="visible"/>
                                      </p:to>
                                    </p:set>
                                  </p:childTnLst>
                                </p:cTn>
                              </p:par>
                            </p:childTnLst>
                          </p:cTn>
                        </p:par>
                        <p:par>
                          <p:cTn id="109" fill="hold">
                            <p:stCondLst>
                              <p:cond delay="1400"/>
                            </p:stCondLst>
                            <p:childTnLst>
                              <p:par>
                                <p:cTn id="110" presetID="1" presetClass="entr" presetSubtype="0" fill="hold" grpId="0" nodeType="afterEffect">
                                  <p:stCondLst>
                                    <p:cond delay="200"/>
                                  </p:stCondLst>
                                  <p:childTnLst>
                                    <p:set>
                                      <p:cBhvr>
                                        <p:cTn id="111" dur="1" fill="hold">
                                          <p:stCondLst>
                                            <p:cond delay="0"/>
                                          </p:stCondLst>
                                        </p:cTn>
                                        <p:tgtEl>
                                          <p:spTgt spid="94249"/>
                                        </p:tgtEl>
                                        <p:attrNameLst>
                                          <p:attrName>style.visibility</p:attrName>
                                        </p:attrNameLst>
                                      </p:cBhvr>
                                      <p:to>
                                        <p:strVal val="visible"/>
                                      </p:to>
                                    </p:set>
                                  </p:childTnLst>
                                </p:cTn>
                              </p:par>
                            </p:childTnLst>
                          </p:cTn>
                        </p:par>
                        <p:par>
                          <p:cTn id="112" fill="hold">
                            <p:stCondLst>
                              <p:cond delay="1600"/>
                            </p:stCondLst>
                            <p:childTnLst>
                              <p:par>
                                <p:cTn id="113" presetID="1" presetClass="entr" presetSubtype="0" fill="hold" grpId="0" nodeType="afterEffect">
                                  <p:stCondLst>
                                    <p:cond delay="200"/>
                                  </p:stCondLst>
                                  <p:childTnLst>
                                    <p:set>
                                      <p:cBhvr>
                                        <p:cTn id="114" dur="1" fill="hold">
                                          <p:stCondLst>
                                            <p:cond delay="0"/>
                                          </p:stCondLst>
                                        </p:cTn>
                                        <p:tgtEl>
                                          <p:spTgt spid="94250"/>
                                        </p:tgtEl>
                                        <p:attrNameLst>
                                          <p:attrName>style.visibility</p:attrName>
                                        </p:attrNameLst>
                                      </p:cBhvr>
                                      <p:to>
                                        <p:strVal val="visible"/>
                                      </p:to>
                                    </p:set>
                                  </p:childTnLst>
                                </p:cTn>
                              </p:par>
                            </p:childTnLst>
                          </p:cTn>
                        </p:par>
                        <p:par>
                          <p:cTn id="115" fill="hold">
                            <p:stCondLst>
                              <p:cond delay="1800"/>
                            </p:stCondLst>
                            <p:childTnLst>
                              <p:par>
                                <p:cTn id="116" presetID="1" presetClass="entr" presetSubtype="0" fill="hold" grpId="0" nodeType="afterEffect">
                                  <p:stCondLst>
                                    <p:cond delay="200"/>
                                  </p:stCondLst>
                                  <p:childTnLst>
                                    <p:set>
                                      <p:cBhvr>
                                        <p:cTn id="117" dur="1" fill="hold">
                                          <p:stCondLst>
                                            <p:cond delay="0"/>
                                          </p:stCondLst>
                                        </p:cTn>
                                        <p:tgtEl>
                                          <p:spTgt spid="94251"/>
                                        </p:tgtEl>
                                        <p:attrNameLst>
                                          <p:attrName>style.visibility</p:attrName>
                                        </p:attrNameLst>
                                      </p:cBhvr>
                                      <p:to>
                                        <p:strVal val="visible"/>
                                      </p:to>
                                    </p:set>
                                  </p:childTnLst>
                                </p:cTn>
                              </p:par>
                            </p:childTnLst>
                          </p:cTn>
                        </p:par>
                        <p:par>
                          <p:cTn id="118" fill="hold">
                            <p:stCondLst>
                              <p:cond delay="2000"/>
                            </p:stCondLst>
                            <p:childTnLst>
                              <p:par>
                                <p:cTn id="119" presetID="1" presetClass="entr" presetSubtype="0" fill="hold" grpId="0" nodeType="afterEffect">
                                  <p:stCondLst>
                                    <p:cond delay="200"/>
                                  </p:stCondLst>
                                  <p:childTnLst>
                                    <p:set>
                                      <p:cBhvr>
                                        <p:cTn id="120" dur="1" fill="hold">
                                          <p:stCondLst>
                                            <p:cond delay="0"/>
                                          </p:stCondLst>
                                        </p:cTn>
                                        <p:tgtEl>
                                          <p:spTgt spid="94252"/>
                                        </p:tgtEl>
                                        <p:attrNameLst>
                                          <p:attrName>style.visibility</p:attrName>
                                        </p:attrNameLst>
                                      </p:cBhvr>
                                      <p:to>
                                        <p:strVal val="visible"/>
                                      </p:to>
                                    </p:set>
                                  </p:childTnLst>
                                </p:cTn>
                              </p:par>
                            </p:childTnLst>
                          </p:cTn>
                        </p:par>
                        <p:par>
                          <p:cTn id="121" fill="hold">
                            <p:stCondLst>
                              <p:cond delay="2200"/>
                            </p:stCondLst>
                            <p:childTnLst>
                              <p:par>
                                <p:cTn id="122" presetID="1" presetClass="entr" presetSubtype="0" fill="hold" grpId="0" nodeType="afterEffect">
                                  <p:stCondLst>
                                    <p:cond delay="200"/>
                                  </p:stCondLst>
                                  <p:childTnLst>
                                    <p:set>
                                      <p:cBhvr>
                                        <p:cTn id="123" dur="1" fill="hold">
                                          <p:stCondLst>
                                            <p:cond delay="0"/>
                                          </p:stCondLst>
                                        </p:cTn>
                                        <p:tgtEl>
                                          <p:spTgt spid="94253"/>
                                        </p:tgtEl>
                                        <p:attrNameLst>
                                          <p:attrName>style.visibility</p:attrName>
                                        </p:attrNameLst>
                                      </p:cBhvr>
                                      <p:to>
                                        <p:strVal val="visible"/>
                                      </p:to>
                                    </p:set>
                                  </p:childTnLst>
                                </p:cTn>
                              </p:par>
                            </p:childTnLst>
                          </p:cTn>
                        </p:par>
                        <p:par>
                          <p:cTn id="124" fill="hold">
                            <p:stCondLst>
                              <p:cond delay="2400"/>
                            </p:stCondLst>
                            <p:childTnLst>
                              <p:par>
                                <p:cTn id="125" presetID="1" presetClass="entr" presetSubtype="0" fill="hold" grpId="0" nodeType="afterEffect">
                                  <p:stCondLst>
                                    <p:cond delay="200"/>
                                  </p:stCondLst>
                                  <p:childTnLst>
                                    <p:set>
                                      <p:cBhvr>
                                        <p:cTn id="126" dur="1" fill="hold">
                                          <p:stCondLst>
                                            <p:cond delay="0"/>
                                          </p:stCondLst>
                                        </p:cTn>
                                        <p:tgtEl>
                                          <p:spTgt spid="94254"/>
                                        </p:tgtEl>
                                        <p:attrNameLst>
                                          <p:attrName>style.visibility</p:attrName>
                                        </p:attrNameLst>
                                      </p:cBhvr>
                                      <p:to>
                                        <p:strVal val="visible"/>
                                      </p:to>
                                    </p:set>
                                  </p:childTnLst>
                                </p:cTn>
                              </p:par>
                            </p:childTnLst>
                          </p:cTn>
                        </p:par>
                        <p:par>
                          <p:cTn id="127" fill="hold">
                            <p:stCondLst>
                              <p:cond delay="2600"/>
                            </p:stCondLst>
                            <p:childTnLst>
                              <p:par>
                                <p:cTn id="128" presetID="1" presetClass="entr" presetSubtype="0" fill="hold" grpId="0" nodeType="afterEffect">
                                  <p:stCondLst>
                                    <p:cond delay="200"/>
                                  </p:stCondLst>
                                  <p:childTnLst>
                                    <p:set>
                                      <p:cBhvr>
                                        <p:cTn id="129" dur="1" fill="hold">
                                          <p:stCondLst>
                                            <p:cond delay="0"/>
                                          </p:stCondLst>
                                        </p:cTn>
                                        <p:tgtEl>
                                          <p:spTgt spid="94255"/>
                                        </p:tgtEl>
                                        <p:attrNameLst>
                                          <p:attrName>style.visibility</p:attrName>
                                        </p:attrNameLst>
                                      </p:cBhvr>
                                      <p:to>
                                        <p:strVal val="visible"/>
                                      </p:to>
                                    </p:set>
                                  </p:childTnLst>
                                </p:cTn>
                              </p:par>
                            </p:childTnLst>
                          </p:cTn>
                        </p:par>
                        <p:par>
                          <p:cTn id="130" fill="hold">
                            <p:stCondLst>
                              <p:cond delay="2800"/>
                            </p:stCondLst>
                            <p:childTnLst>
                              <p:par>
                                <p:cTn id="131" presetID="1" presetClass="entr" presetSubtype="0" fill="hold" grpId="0" nodeType="afterEffect">
                                  <p:stCondLst>
                                    <p:cond delay="200"/>
                                  </p:stCondLst>
                                  <p:childTnLst>
                                    <p:set>
                                      <p:cBhvr>
                                        <p:cTn id="132" dur="1" fill="hold">
                                          <p:stCondLst>
                                            <p:cond delay="0"/>
                                          </p:stCondLst>
                                        </p:cTn>
                                        <p:tgtEl>
                                          <p:spTgt spid="94256"/>
                                        </p:tgtEl>
                                        <p:attrNameLst>
                                          <p:attrName>style.visibility</p:attrName>
                                        </p:attrNameLst>
                                      </p:cBhvr>
                                      <p:to>
                                        <p:strVal val="visible"/>
                                      </p:to>
                                    </p:set>
                                  </p:childTnLst>
                                </p:cTn>
                              </p:par>
                            </p:childTnLst>
                          </p:cTn>
                        </p:par>
                        <p:par>
                          <p:cTn id="133" fill="hold">
                            <p:stCondLst>
                              <p:cond delay="3000"/>
                            </p:stCondLst>
                            <p:childTnLst>
                              <p:par>
                                <p:cTn id="134" presetID="1" presetClass="entr" presetSubtype="0" fill="hold" grpId="0" nodeType="afterEffect">
                                  <p:stCondLst>
                                    <p:cond delay="200"/>
                                  </p:stCondLst>
                                  <p:childTnLst>
                                    <p:set>
                                      <p:cBhvr>
                                        <p:cTn id="135" dur="1" fill="hold">
                                          <p:stCondLst>
                                            <p:cond delay="0"/>
                                          </p:stCondLst>
                                        </p:cTn>
                                        <p:tgtEl>
                                          <p:spTgt spid="94257"/>
                                        </p:tgtEl>
                                        <p:attrNameLst>
                                          <p:attrName>style.visibility</p:attrName>
                                        </p:attrNameLst>
                                      </p:cBhvr>
                                      <p:to>
                                        <p:strVal val="visible"/>
                                      </p:to>
                                    </p:set>
                                  </p:childTnLst>
                                </p:cTn>
                              </p:par>
                            </p:childTnLst>
                          </p:cTn>
                        </p:par>
                        <p:par>
                          <p:cTn id="136" fill="hold">
                            <p:stCondLst>
                              <p:cond delay="3200"/>
                            </p:stCondLst>
                            <p:childTnLst>
                              <p:par>
                                <p:cTn id="137" presetID="1" presetClass="entr" presetSubtype="0" fill="hold" grpId="0" nodeType="afterEffect">
                                  <p:stCondLst>
                                    <p:cond delay="200"/>
                                  </p:stCondLst>
                                  <p:childTnLst>
                                    <p:set>
                                      <p:cBhvr>
                                        <p:cTn id="138" dur="1" fill="hold">
                                          <p:stCondLst>
                                            <p:cond delay="0"/>
                                          </p:stCondLst>
                                        </p:cTn>
                                        <p:tgtEl>
                                          <p:spTgt spid="94258"/>
                                        </p:tgtEl>
                                        <p:attrNameLst>
                                          <p:attrName>style.visibility</p:attrName>
                                        </p:attrNameLst>
                                      </p:cBhvr>
                                      <p:to>
                                        <p:strVal val="visible"/>
                                      </p:to>
                                    </p:set>
                                  </p:childTnLst>
                                </p:cTn>
                              </p:par>
                            </p:childTnLst>
                          </p:cTn>
                        </p:par>
                        <p:par>
                          <p:cTn id="139" fill="hold">
                            <p:stCondLst>
                              <p:cond delay="3400"/>
                            </p:stCondLst>
                            <p:childTnLst>
                              <p:par>
                                <p:cTn id="140" presetID="1" presetClass="entr" presetSubtype="0" fill="hold" grpId="0" nodeType="afterEffect">
                                  <p:stCondLst>
                                    <p:cond delay="200"/>
                                  </p:stCondLst>
                                  <p:childTnLst>
                                    <p:set>
                                      <p:cBhvr>
                                        <p:cTn id="141" dur="1" fill="hold">
                                          <p:stCondLst>
                                            <p:cond delay="0"/>
                                          </p:stCondLst>
                                        </p:cTn>
                                        <p:tgtEl>
                                          <p:spTgt spid="94259"/>
                                        </p:tgtEl>
                                        <p:attrNameLst>
                                          <p:attrName>style.visibility</p:attrName>
                                        </p:attrNameLst>
                                      </p:cBhvr>
                                      <p:to>
                                        <p:strVal val="visible"/>
                                      </p:to>
                                    </p:set>
                                  </p:childTnLst>
                                </p:cTn>
                              </p:par>
                            </p:childTnLst>
                          </p:cTn>
                        </p:par>
                        <p:par>
                          <p:cTn id="142" fill="hold">
                            <p:stCondLst>
                              <p:cond delay="3600"/>
                            </p:stCondLst>
                            <p:childTnLst>
                              <p:par>
                                <p:cTn id="143" presetID="1" presetClass="entr" presetSubtype="0" fill="hold" grpId="0" nodeType="afterEffect">
                                  <p:stCondLst>
                                    <p:cond delay="200"/>
                                  </p:stCondLst>
                                  <p:childTnLst>
                                    <p:set>
                                      <p:cBhvr>
                                        <p:cTn id="144" dur="1" fill="hold">
                                          <p:stCondLst>
                                            <p:cond delay="0"/>
                                          </p:stCondLst>
                                        </p:cTn>
                                        <p:tgtEl>
                                          <p:spTgt spid="94260"/>
                                        </p:tgtEl>
                                        <p:attrNameLst>
                                          <p:attrName>style.visibility</p:attrName>
                                        </p:attrNameLst>
                                      </p:cBhvr>
                                      <p:to>
                                        <p:strVal val="visible"/>
                                      </p:to>
                                    </p:set>
                                  </p:childTnLst>
                                </p:cTn>
                              </p:par>
                            </p:childTnLst>
                          </p:cTn>
                        </p:par>
                        <p:par>
                          <p:cTn id="145" fill="hold">
                            <p:stCondLst>
                              <p:cond delay="3800"/>
                            </p:stCondLst>
                            <p:childTnLst>
                              <p:par>
                                <p:cTn id="146" presetID="1" presetClass="entr" presetSubtype="0" fill="hold" grpId="0" nodeType="afterEffect">
                                  <p:stCondLst>
                                    <p:cond delay="200"/>
                                  </p:stCondLst>
                                  <p:childTnLst>
                                    <p:set>
                                      <p:cBhvr>
                                        <p:cTn id="147" dur="1" fill="hold">
                                          <p:stCondLst>
                                            <p:cond delay="0"/>
                                          </p:stCondLst>
                                        </p:cTn>
                                        <p:tgtEl>
                                          <p:spTgt spid="94261"/>
                                        </p:tgtEl>
                                        <p:attrNameLst>
                                          <p:attrName>style.visibility</p:attrName>
                                        </p:attrNameLst>
                                      </p:cBhvr>
                                      <p:to>
                                        <p:strVal val="visible"/>
                                      </p:to>
                                    </p:set>
                                  </p:childTnLst>
                                </p:cTn>
                              </p:par>
                            </p:childTnLst>
                          </p:cTn>
                        </p:par>
                        <p:par>
                          <p:cTn id="148" fill="hold">
                            <p:stCondLst>
                              <p:cond delay="4000"/>
                            </p:stCondLst>
                            <p:childTnLst>
                              <p:par>
                                <p:cTn id="149" presetID="1" presetClass="entr" presetSubtype="0" fill="hold" grpId="0" nodeType="afterEffect">
                                  <p:stCondLst>
                                    <p:cond delay="200"/>
                                  </p:stCondLst>
                                  <p:childTnLst>
                                    <p:set>
                                      <p:cBhvr>
                                        <p:cTn id="150" dur="1" fill="hold">
                                          <p:stCondLst>
                                            <p:cond delay="0"/>
                                          </p:stCondLst>
                                        </p:cTn>
                                        <p:tgtEl>
                                          <p:spTgt spid="94262"/>
                                        </p:tgtEl>
                                        <p:attrNameLst>
                                          <p:attrName>style.visibility</p:attrName>
                                        </p:attrNameLst>
                                      </p:cBhvr>
                                      <p:to>
                                        <p:strVal val="visible"/>
                                      </p:to>
                                    </p:set>
                                  </p:childTnLst>
                                </p:cTn>
                              </p:par>
                            </p:childTnLst>
                          </p:cTn>
                        </p:par>
                        <p:par>
                          <p:cTn id="151" fill="hold">
                            <p:stCondLst>
                              <p:cond delay="4200"/>
                            </p:stCondLst>
                            <p:childTnLst>
                              <p:par>
                                <p:cTn id="152" presetID="1" presetClass="entr" presetSubtype="0" fill="hold" grpId="0" nodeType="afterEffect">
                                  <p:stCondLst>
                                    <p:cond delay="200"/>
                                  </p:stCondLst>
                                  <p:childTnLst>
                                    <p:set>
                                      <p:cBhvr>
                                        <p:cTn id="153" dur="1" fill="hold">
                                          <p:stCondLst>
                                            <p:cond delay="0"/>
                                          </p:stCondLst>
                                        </p:cTn>
                                        <p:tgtEl>
                                          <p:spTgt spid="94263"/>
                                        </p:tgtEl>
                                        <p:attrNameLst>
                                          <p:attrName>style.visibility</p:attrName>
                                        </p:attrNameLst>
                                      </p:cBhvr>
                                      <p:to>
                                        <p:strVal val="visible"/>
                                      </p:to>
                                    </p:set>
                                  </p:childTnLst>
                                </p:cTn>
                              </p:par>
                            </p:childTnLst>
                          </p:cTn>
                        </p:par>
                        <p:par>
                          <p:cTn id="154" fill="hold">
                            <p:stCondLst>
                              <p:cond delay="4400"/>
                            </p:stCondLst>
                            <p:childTnLst>
                              <p:par>
                                <p:cTn id="155" presetID="1" presetClass="entr" presetSubtype="0" fill="hold" grpId="0" nodeType="afterEffect">
                                  <p:stCondLst>
                                    <p:cond delay="200"/>
                                  </p:stCondLst>
                                  <p:childTnLst>
                                    <p:set>
                                      <p:cBhvr>
                                        <p:cTn id="156" dur="1" fill="hold">
                                          <p:stCondLst>
                                            <p:cond delay="0"/>
                                          </p:stCondLst>
                                        </p:cTn>
                                        <p:tgtEl>
                                          <p:spTgt spid="94264"/>
                                        </p:tgtEl>
                                        <p:attrNameLst>
                                          <p:attrName>style.visibility</p:attrName>
                                        </p:attrNameLst>
                                      </p:cBhvr>
                                      <p:to>
                                        <p:strVal val="visible"/>
                                      </p:to>
                                    </p:set>
                                  </p:childTnLst>
                                </p:cTn>
                              </p:par>
                            </p:childTnLst>
                          </p:cTn>
                        </p:par>
                        <p:par>
                          <p:cTn id="157" fill="hold">
                            <p:stCondLst>
                              <p:cond delay="4600"/>
                            </p:stCondLst>
                            <p:childTnLst>
                              <p:par>
                                <p:cTn id="158" presetID="1" presetClass="entr" presetSubtype="0" fill="hold" grpId="0" nodeType="afterEffect">
                                  <p:stCondLst>
                                    <p:cond delay="200"/>
                                  </p:stCondLst>
                                  <p:childTnLst>
                                    <p:set>
                                      <p:cBhvr>
                                        <p:cTn id="159" dur="1" fill="hold">
                                          <p:stCondLst>
                                            <p:cond delay="0"/>
                                          </p:stCondLst>
                                        </p:cTn>
                                        <p:tgtEl>
                                          <p:spTgt spid="94265"/>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94267"/>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94268"/>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94269"/>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94270"/>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94271"/>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94272"/>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94273"/>
                                        </p:tgtEl>
                                        <p:attrNameLst>
                                          <p:attrName>style.visibility</p:attrName>
                                        </p:attrNameLst>
                                      </p:cBhvr>
                                      <p:to>
                                        <p:strVal val="visible"/>
                                      </p:to>
                                    </p:se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nodeType="clickEffect">
                                  <p:stCondLst>
                                    <p:cond delay="0"/>
                                  </p:stCondLst>
                                  <p:childTnLst>
                                    <p:set>
                                      <p:cBhvr>
                                        <p:cTn id="183" dur="1" fill="hold">
                                          <p:stCondLst>
                                            <p:cond delay="0"/>
                                          </p:stCondLst>
                                        </p:cTn>
                                        <p:tgtEl>
                                          <p:spTgt spid="94274"/>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94275"/>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94276"/>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94277"/>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94278"/>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942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72" grpId="0" animBg="1"/>
      <p:bldP spid="94271" grpId="0" animBg="1"/>
      <p:bldP spid="94268" grpId="0" animBg="1"/>
      <p:bldP spid="94267" grpId="0" animBg="1"/>
      <p:bldP spid="94214" grpId="0" animBg="1"/>
      <p:bldP spid="94215" grpId="0" animBg="1"/>
      <p:bldP spid="94216" grpId="0" animBg="1"/>
      <p:bldP spid="94217" grpId="0" animBg="1"/>
      <p:bldP spid="94218" grpId="0" animBg="1"/>
      <p:bldP spid="94219" grpId="0" animBg="1"/>
      <p:bldP spid="94220" grpId="0" animBg="1"/>
      <p:bldP spid="94221" grpId="0" animBg="1"/>
      <p:bldP spid="94222" grpId="0" animBg="1"/>
      <p:bldP spid="94223" grpId="0" animBg="1"/>
      <p:bldP spid="94224" grpId="0" animBg="1"/>
      <p:bldP spid="94225" grpId="0" animBg="1"/>
      <p:bldP spid="94226" grpId="0" animBg="1"/>
      <p:bldP spid="94227" grpId="0" animBg="1"/>
      <p:bldP spid="94228" grpId="0" animBg="1"/>
      <p:bldP spid="94229" grpId="0" animBg="1"/>
      <p:bldP spid="94230" grpId="0" animBg="1"/>
      <p:bldP spid="94231" grpId="0" animBg="1"/>
      <p:bldP spid="94232" grpId="0" animBg="1"/>
      <p:bldP spid="94233" grpId="0" animBg="1"/>
      <p:bldP spid="94234" grpId="0" animBg="1"/>
      <p:bldP spid="94235" grpId="0" animBg="1"/>
      <p:bldP spid="94236" grpId="0" animBg="1"/>
      <p:bldP spid="94237" grpId="0" animBg="1"/>
      <p:bldP spid="94238" grpId="0" animBg="1"/>
      <p:bldP spid="94240" grpId="0"/>
      <p:bldP spid="94241" grpId="0" animBg="1"/>
      <p:bldP spid="94242" grpId="0" animBg="1"/>
      <p:bldP spid="94243" grpId="0" animBg="1"/>
      <p:bldP spid="94244" grpId="0" animBg="1"/>
      <p:bldP spid="94245" grpId="0" animBg="1"/>
      <p:bldP spid="94246" grpId="0" animBg="1"/>
      <p:bldP spid="94247" grpId="0" animBg="1"/>
      <p:bldP spid="94248" grpId="0" animBg="1"/>
      <p:bldP spid="94249" grpId="0" animBg="1"/>
      <p:bldP spid="94250" grpId="0" animBg="1"/>
      <p:bldP spid="94251" grpId="0" animBg="1"/>
      <p:bldP spid="94252" grpId="0" animBg="1"/>
      <p:bldP spid="94253" grpId="0" animBg="1"/>
      <p:bldP spid="94254" grpId="0" animBg="1"/>
      <p:bldP spid="94255" grpId="0" animBg="1"/>
      <p:bldP spid="94256" grpId="0" animBg="1"/>
      <p:bldP spid="94257" grpId="0" animBg="1"/>
      <p:bldP spid="94258" grpId="0" animBg="1"/>
      <p:bldP spid="94259" grpId="0" animBg="1"/>
      <p:bldP spid="94260" grpId="0" animBg="1"/>
      <p:bldP spid="94261" grpId="0" animBg="1"/>
      <p:bldP spid="94262" grpId="0" animBg="1"/>
      <p:bldP spid="94263" grpId="0" animBg="1"/>
      <p:bldP spid="94264" grpId="0" animBg="1"/>
      <p:bldP spid="94265" grpId="0" animBg="1"/>
      <p:bldP spid="94266" grpId="0"/>
      <p:bldP spid="94269" grpId="0"/>
      <p:bldP spid="94270" grpId="0"/>
      <p:bldP spid="94273" grpId="0"/>
      <p:bldP spid="94275" grpId="0"/>
      <p:bldP spid="94276" grpId="0"/>
      <p:bldP spid="94277" grpId="0"/>
      <p:bldP spid="94278" grpId="0"/>
      <p:bldP spid="9427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sz="quarter"/>
          </p:nvPr>
        </p:nvSpPr>
        <p:spPr/>
        <p:txBody>
          <a:bodyPr/>
          <a:lstStyle/>
          <a:p>
            <a:pPr algn="l"/>
            <a:r>
              <a:rPr lang="de-CH" sz="2400"/>
              <a:t>5.1 Klimadiagramme interpretieren</a:t>
            </a:r>
          </a:p>
        </p:txBody>
      </p:sp>
      <p:sp>
        <p:nvSpPr>
          <p:cNvPr id="87043" name="Text Box 3"/>
          <p:cNvSpPr txBox="1">
            <a:spLocks noChangeArrowheads="1"/>
          </p:cNvSpPr>
          <p:nvPr/>
        </p:nvSpPr>
        <p:spPr bwMode="auto">
          <a:xfrm>
            <a:off x="5580063" y="249238"/>
            <a:ext cx="3529012" cy="517525"/>
          </a:xfrm>
          <a:prstGeom prst="rect">
            <a:avLst/>
          </a:prstGeom>
          <a:noFill/>
          <a:ln w="9525">
            <a:noFill/>
            <a:miter lim="800000"/>
            <a:headEnd/>
            <a:tailEnd/>
          </a:ln>
          <a:effectLst/>
        </p:spPr>
        <p:txBody>
          <a:bodyPr>
            <a:spAutoFit/>
          </a:bodyPr>
          <a:lstStyle/>
          <a:p>
            <a:r>
              <a:rPr lang="de-CH" sz="1400"/>
              <a:t>Zu welcher </a:t>
            </a:r>
            <a:r>
              <a:rPr lang="de-CH" sz="1400" u="sng"/>
              <a:t>Klimastation</a:t>
            </a:r>
            <a:r>
              <a:rPr lang="de-CH" sz="1400"/>
              <a:t> gehört das Diagramm?</a:t>
            </a:r>
            <a:endParaRPr lang="de-DE" sz="1400"/>
          </a:p>
        </p:txBody>
      </p:sp>
      <p:pic>
        <p:nvPicPr>
          <p:cNvPr id="87044" name="Picture 4" descr="Klimadiagramm nach WALTER fuer MOSKVA                        "/>
          <p:cNvPicPr>
            <a:picLocks noChangeAspect="1" noChangeArrowheads="1"/>
          </p:cNvPicPr>
          <p:nvPr/>
        </p:nvPicPr>
        <p:blipFill>
          <a:blip r:embed="rId2" cstate="print"/>
          <a:srcRect l="4051" r="4051" b="3801"/>
          <a:stretch>
            <a:fillRect/>
          </a:stretch>
        </p:blipFill>
        <p:spPr bwMode="auto">
          <a:xfrm>
            <a:off x="0" y="908050"/>
            <a:ext cx="5689600" cy="5543550"/>
          </a:xfrm>
          <a:prstGeom prst="rect">
            <a:avLst/>
          </a:prstGeom>
          <a:noFill/>
        </p:spPr>
      </p:pic>
      <p:sp>
        <p:nvSpPr>
          <p:cNvPr id="87045" name="Rectangle 5"/>
          <p:cNvSpPr>
            <a:spLocks noChangeArrowheads="1"/>
          </p:cNvSpPr>
          <p:nvPr/>
        </p:nvSpPr>
        <p:spPr bwMode="auto">
          <a:xfrm>
            <a:off x="323850" y="1341438"/>
            <a:ext cx="4824413" cy="215900"/>
          </a:xfrm>
          <a:prstGeom prst="rect">
            <a:avLst/>
          </a:prstGeom>
          <a:solidFill>
            <a:schemeClr val="bg1"/>
          </a:solidFill>
          <a:ln w="9525">
            <a:solidFill>
              <a:schemeClr val="bg1"/>
            </a:solidFill>
            <a:miter lim="800000"/>
            <a:headEnd/>
            <a:tailEnd/>
          </a:ln>
          <a:effectLst/>
        </p:spPr>
        <p:txBody>
          <a:bodyPr wrap="none" anchor="ctr"/>
          <a:lstStyle/>
          <a:p>
            <a:endParaRPr lang="de-CH"/>
          </a:p>
        </p:txBody>
      </p:sp>
      <p:sp>
        <p:nvSpPr>
          <p:cNvPr id="87046" name="Text Box 6"/>
          <p:cNvSpPr txBox="1">
            <a:spLocks noChangeArrowheads="1"/>
          </p:cNvSpPr>
          <p:nvPr/>
        </p:nvSpPr>
        <p:spPr bwMode="auto">
          <a:xfrm>
            <a:off x="5722938" y="682625"/>
            <a:ext cx="3529012" cy="304800"/>
          </a:xfrm>
          <a:prstGeom prst="rect">
            <a:avLst/>
          </a:prstGeom>
          <a:noFill/>
          <a:ln w="9525">
            <a:noFill/>
            <a:miter lim="800000"/>
            <a:headEnd/>
            <a:tailEnd/>
          </a:ln>
          <a:effectLst/>
        </p:spPr>
        <p:txBody>
          <a:bodyPr>
            <a:spAutoFit/>
          </a:bodyPr>
          <a:lstStyle/>
          <a:p>
            <a:r>
              <a:rPr lang="de-CH" sz="1400">
                <a:solidFill>
                  <a:srgbClr val="008000"/>
                </a:solidFill>
              </a:rPr>
              <a:t>Moskva = Moskau</a:t>
            </a:r>
            <a:endParaRPr lang="de-DE" sz="1400">
              <a:solidFill>
                <a:srgbClr val="008000"/>
              </a:solidFill>
            </a:endParaRPr>
          </a:p>
        </p:txBody>
      </p:sp>
      <p:sp>
        <p:nvSpPr>
          <p:cNvPr id="87047" name="Text Box 7"/>
          <p:cNvSpPr txBox="1">
            <a:spLocks noChangeArrowheads="1"/>
          </p:cNvSpPr>
          <p:nvPr/>
        </p:nvSpPr>
        <p:spPr bwMode="auto">
          <a:xfrm>
            <a:off x="5614988" y="1316038"/>
            <a:ext cx="3529012" cy="304800"/>
          </a:xfrm>
          <a:prstGeom prst="rect">
            <a:avLst/>
          </a:prstGeom>
          <a:noFill/>
          <a:ln w="9525">
            <a:noFill/>
            <a:miter lim="800000"/>
            <a:headEnd/>
            <a:tailEnd/>
          </a:ln>
          <a:effectLst/>
        </p:spPr>
        <p:txBody>
          <a:bodyPr>
            <a:spAutoFit/>
          </a:bodyPr>
          <a:lstStyle/>
          <a:p>
            <a:r>
              <a:rPr lang="de-CH" sz="1400"/>
              <a:t>Was bedeuten diese Angaben?</a:t>
            </a:r>
            <a:endParaRPr lang="de-DE" sz="1400"/>
          </a:p>
        </p:txBody>
      </p:sp>
      <p:sp>
        <p:nvSpPr>
          <p:cNvPr id="87048" name="AutoShape 8"/>
          <p:cNvSpPr>
            <a:spLocks noChangeArrowheads="1"/>
          </p:cNvSpPr>
          <p:nvPr/>
        </p:nvSpPr>
        <p:spPr bwMode="auto">
          <a:xfrm rot="14324269">
            <a:off x="2051844" y="1413669"/>
            <a:ext cx="503237" cy="358775"/>
          </a:xfrm>
          <a:prstGeom prst="rightArrow">
            <a:avLst>
              <a:gd name="adj1" fmla="val 50000"/>
              <a:gd name="adj2" fmla="val 35066"/>
            </a:avLst>
          </a:prstGeom>
          <a:solidFill>
            <a:srgbClr val="FF3300"/>
          </a:solidFill>
          <a:ln w="9525">
            <a:solidFill>
              <a:schemeClr val="tx1"/>
            </a:solidFill>
            <a:miter lim="800000"/>
            <a:headEnd/>
            <a:tailEnd/>
          </a:ln>
          <a:effectLst/>
        </p:spPr>
        <p:txBody>
          <a:bodyPr wrap="none" anchor="ctr"/>
          <a:lstStyle/>
          <a:p>
            <a:endParaRPr lang="de-CH"/>
          </a:p>
        </p:txBody>
      </p:sp>
      <p:sp>
        <p:nvSpPr>
          <p:cNvPr id="87049" name="AutoShape 9"/>
          <p:cNvSpPr>
            <a:spLocks noChangeArrowheads="1"/>
          </p:cNvSpPr>
          <p:nvPr/>
        </p:nvSpPr>
        <p:spPr bwMode="auto">
          <a:xfrm rot="14324269">
            <a:off x="2915444" y="1413669"/>
            <a:ext cx="503237" cy="358775"/>
          </a:xfrm>
          <a:prstGeom prst="rightArrow">
            <a:avLst>
              <a:gd name="adj1" fmla="val 50000"/>
              <a:gd name="adj2" fmla="val 35066"/>
            </a:avLst>
          </a:prstGeom>
          <a:solidFill>
            <a:srgbClr val="FF3300"/>
          </a:solidFill>
          <a:ln w="9525">
            <a:solidFill>
              <a:schemeClr val="tx1"/>
            </a:solidFill>
            <a:miter lim="800000"/>
            <a:headEnd/>
            <a:tailEnd/>
          </a:ln>
          <a:effectLst/>
        </p:spPr>
        <p:txBody>
          <a:bodyPr wrap="none" anchor="ctr"/>
          <a:lstStyle/>
          <a:p>
            <a:endParaRPr lang="de-CH"/>
          </a:p>
        </p:txBody>
      </p:sp>
      <p:sp>
        <p:nvSpPr>
          <p:cNvPr id="87050" name="Text Box 10"/>
          <p:cNvSpPr txBox="1">
            <a:spLocks noChangeArrowheads="1"/>
          </p:cNvSpPr>
          <p:nvPr/>
        </p:nvSpPr>
        <p:spPr bwMode="auto">
          <a:xfrm>
            <a:off x="5722938" y="1539875"/>
            <a:ext cx="3529012" cy="517525"/>
          </a:xfrm>
          <a:prstGeom prst="rect">
            <a:avLst/>
          </a:prstGeom>
          <a:noFill/>
          <a:ln w="9525">
            <a:noFill/>
            <a:miter lim="800000"/>
            <a:headEnd/>
            <a:tailEnd/>
          </a:ln>
          <a:effectLst/>
        </p:spPr>
        <p:txBody>
          <a:bodyPr>
            <a:spAutoFit/>
          </a:bodyPr>
          <a:lstStyle/>
          <a:p>
            <a:r>
              <a:rPr lang="de-CH" sz="1400">
                <a:solidFill>
                  <a:srgbClr val="008000"/>
                </a:solidFill>
              </a:rPr>
              <a:t>Die Station liegt 156 m über Meer auf 55,8° Nord und 37,6° Ost.</a:t>
            </a:r>
            <a:endParaRPr lang="de-DE" sz="1400">
              <a:solidFill>
                <a:srgbClr val="008000"/>
              </a:solidFill>
            </a:endParaRPr>
          </a:p>
        </p:txBody>
      </p:sp>
      <p:sp>
        <p:nvSpPr>
          <p:cNvPr id="87051" name="Text Box 11"/>
          <p:cNvSpPr txBox="1">
            <a:spLocks noChangeArrowheads="1"/>
          </p:cNvSpPr>
          <p:nvPr/>
        </p:nvSpPr>
        <p:spPr bwMode="auto">
          <a:xfrm>
            <a:off x="5589588" y="2373313"/>
            <a:ext cx="3529012" cy="517525"/>
          </a:xfrm>
          <a:prstGeom prst="rect">
            <a:avLst/>
          </a:prstGeom>
          <a:noFill/>
          <a:ln w="9525">
            <a:noFill/>
            <a:miter lim="800000"/>
            <a:headEnd/>
            <a:tailEnd/>
          </a:ln>
          <a:effectLst/>
        </p:spPr>
        <p:txBody>
          <a:bodyPr>
            <a:spAutoFit/>
          </a:bodyPr>
          <a:lstStyle/>
          <a:p>
            <a:r>
              <a:rPr lang="de-CH" sz="1400"/>
              <a:t>Wie hoch ist die </a:t>
            </a:r>
            <a:r>
              <a:rPr lang="de-CH" sz="1400" u="sng"/>
              <a:t>maximale</a:t>
            </a:r>
            <a:r>
              <a:rPr lang="de-CH" sz="1400"/>
              <a:t> monatliche </a:t>
            </a:r>
            <a:r>
              <a:rPr lang="de-CH" sz="1400" u="sng"/>
              <a:t>Durchschnittstemperatur</a:t>
            </a:r>
            <a:r>
              <a:rPr lang="de-CH" sz="1400"/>
              <a:t>? Wann?</a:t>
            </a:r>
            <a:endParaRPr lang="de-DE" sz="1400"/>
          </a:p>
        </p:txBody>
      </p:sp>
      <p:sp>
        <p:nvSpPr>
          <p:cNvPr id="87052" name="Text Box 12"/>
          <p:cNvSpPr txBox="1">
            <a:spLocks noChangeArrowheads="1"/>
          </p:cNvSpPr>
          <p:nvPr/>
        </p:nvSpPr>
        <p:spPr bwMode="auto">
          <a:xfrm>
            <a:off x="5741988" y="2924175"/>
            <a:ext cx="3529012" cy="304800"/>
          </a:xfrm>
          <a:prstGeom prst="rect">
            <a:avLst/>
          </a:prstGeom>
          <a:noFill/>
          <a:ln w="9525">
            <a:noFill/>
            <a:miter lim="800000"/>
            <a:headEnd/>
            <a:tailEnd/>
          </a:ln>
          <a:effectLst/>
        </p:spPr>
        <p:txBody>
          <a:bodyPr>
            <a:spAutoFit/>
          </a:bodyPr>
          <a:lstStyle/>
          <a:p>
            <a:r>
              <a:rPr lang="de-CH" sz="1400">
                <a:solidFill>
                  <a:srgbClr val="008000"/>
                </a:solidFill>
              </a:rPr>
              <a:t>Etwa 18° C im Monat Juli.</a:t>
            </a:r>
            <a:endParaRPr lang="de-DE" sz="1400">
              <a:solidFill>
                <a:srgbClr val="008000"/>
              </a:solidFill>
            </a:endParaRPr>
          </a:p>
        </p:txBody>
      </p:sp>
      <p:sp>
        <p:nvSpPr>
          <p:cNvPr id="87053" name="Text Box 13"/>
          <p:cNvSpPr txBox="1">
            <a:spLocks noChangeArrowheads="1"/>
          </p:cNvSpPr>
          <p:nvPr/>
        </p:nvSpPr>
        <p:spPr bwMode="auto">
          <a:xfrm>
            <a:off x="5608638" y="3454400"/>
            <a:ext cx="3529012" cy="517525"/>
          </a:xfrm>
          <a:prstGeom prst="rect">
            <a:avLst/>
          </a:prstGeom>
          <a:noFill/>
          <a:ln w="9525">
            <a:noFill/>
            <a:miter lim="800000"/>
            <a:headEnd/>
            <a:tailEnd/>
          </a:ln>
          <a:effectLst/>
        </p:spPr>
        <p:txBody>
          <a:bodyPr>
            <a:spAutoFit/>
          </a:bodyPr>
          <a:lstStyle/>
          <a:p>
            <a:r>
              <a:rPr lang="de-CH" sz="1400"/>
              <a:t>Wann erwartet man die </a:t>
            </a:r>
            <a:r>
              <a:rPr lang="de-CH" sz="1400" u="sng"/>
              <a:t>tiefste</a:t>
            </a:r>
            <a:r>
              <a:rPr lang="de-CH" sz="1400"/>
              <a:t> </a:t>
            </a:r>
            <a:r>
              <a:rPr lang="de-CH" sz="1400" u="sng"/>
              <a:t>Durchschnittstemperatur</a:t>
            </a:r>
            <a:r>
              <a:rPr lang="de-CH" sz="1400"/>
              <a:t>? Wie viele °C?</a:t>
            </a:r>
            <a:endParaRPr lang="de-DE" sz="1400"/>
          </a:p>
        </p:txBody>
      </p:sp>
      <p:sp>
        <p:nvSpPr>
          <p:cNvPr id="87054" name="Text Box 14"/>
          <p:cNvSpPr txBox="1">
            <a:spLocks noChangeArrowheads="1"/>
          </p:cNvSpPr>
          <p:nvPr/>
        </p:nvSpPr>
        <p:spPr bwMode="auto">
          <a:xfrm>
            <a:off x="5741988" y="3989388"/>
            <a:ext cx="3529012" cy="304800"/>
          </a:xfrm>
          <a:prstGeom prst="rect">
            <a:avLst/>
          </a:prstGeom>
          <a:noFill/>
          <a:ln w="9525">
            <a:noFill/>
            <a:miter lim="800000"/>
            <a:headEnd/>
            <a:tailEnd/>
          </a:ln>
          <a:effectLst/>
        </p:spPr>
        <p:txBody>
          <a:bodyPr>
            <a:spAutoFit/>
          </a:bodyPr>
          <a:lstStyle/>
          <a:p>
            <a:r>
              <a:rPr lang="de-CH" sz="1400">
                <a:solidFill>
                  <a:srgbClr val="008000"/>
                </a:solidFill>
              </a:rPr>
              <a:t>Im Januar. Etwa -10°C.</a:t>
            </a:r>
            <a:endParaRPr lang="de-DE" sz="1400">
              <a:solidFill>
                <a:srgbClr val="008000"/>
              </a:solidFill>
            </a:endParaRPr>
          </a:p>
        </p:txBody>
      </p:sp>
      <p:sp>
        <p:nvSpPr>
          <p:cNvPr id="87055" name="Text Box 15"/>
          <p:cNvSpPr txBox="1">
            <a:spLocks noChangeArrowheads="1"/>
          </p:cNvSpPr>
          <p:nvPr/>
        </p:nvSpPr>
        <p:spPr bwMode="auto">
          <a:xfrm>
            <a:off x="5618163" y="4432300"/>
            <a:ext cx="3529012" cy="517525"/>
          </a:xfrm>
          <a:prstGeom prst="rect">
            <a:avLst/>
          </a:prstGeom>
          <a:noFill/>
          <a:ln w="9525">
            <a:noFill/>
            <a:miter lim="800000"/>
            <a:headEnd/>
            <a:tailEnd/>
          </a:ln>
          <a:effectLst/>
        </p:spPr>
        <p:txBody>
          <a:bodyPr>
            <a:spAutoFit/>
          </a:bodyPr>
          <a:lstStyle/>
          <a:p>
            <a:r>
              <a:rPr lang="de-CH" sz="1400"/>
              <a:t>Wie hoch ist die Durchschnittstemperatur im Mai?</a:t>
            </a:r>
            <a:endParaRPr lang="de-DE" sz="1400"/>
          </a:p>
        </p:txBody>
      </p:sp>
      <p:sp>
        <p:nvSpPr>
          <p:cNvPr id="87056" name="Text Box 16"/>
          <p:cNvSpPr txBox="1">
            <a:spLocks noChangeArrowheads="1"/>
          </p:cNvSpPr>
          <p:nvPr/>
        </p:nvSpPr>
        <p:spPr bwMode="auto">
          <a:xfrm>
            <a:off x="5741988" y="4918075"/>
            <a:ext cx="3529012" cy="304800"/>
          </a:xfrm>
          <a:prstGeom prst="rect">
            <a:avLst/>
          </a:prstGeom>
          <a:noFill/>
          <a:ln w="9525">
            <a:noFill/>
            <a:miter lim="800000"/>
            <a:headEnd/>
            <a:tailEnd/>
          </a:ln>
          <a:effectLst/>
        </p:spPr>
        <p:txBody>
          <a:bodyPr>
            <a:spAutoFit/>
          </a:bodyPr>
          <a:lstStyle/>
          <a:p>
            <a:r>
              <a:rPr lang="de-CH" sz="1400">
                <a:solidFill>
                  <a:srgbClr val="008000"/>
                </a:solidFill>
              </a:rPr>
              <a:t>Etwa 12° C.</a:t>
            </a:r>
            <a:endParaRPr lang="de-DE" sz="1400">
              <a:solidFill>
                <a:srgbClr val="008000"/>
              </a:solidFill>
            </a:endParaRPr>
          </a:p>
        </p:txBody>
      </p:sp>
      <p:sp>
        <p:nvSpPr>
          <p:cNvPr id="87057" name="Text Box 17"/>
          <p:cNvSpPr txBox="1">
            <a:spLocks noChangeArrowheads="1"/>
          </p:cNvSpPr>
          <p:nvPr/>
        </p:nvSpPr>
        <p:spPr bwMode="auto">
          <a:xfrm>
            <a:off x="5618163" y="5351463"/>
            <a:ext cx="3529012" cy="517525"/>
          </a:xfrm>
          <a:prstGeom prst="rect">
            <a:avLst/>
          </a:prstGeom>
          <a:noFill/>
          <a:ln w="9525">
            <a:noFill/>
            <a:miter lim="800000"/>
            <a:headEnd/>
            <a:tailEnd/>
          </a:ln>
          <a:effectLst/>
        </p:spPr>
        <p:txBody>
          <a:bodyPr>
            <a:spAutoFit/>
          </a:bodyPr>
          <a:lstStyle/>
          <a:p>
            <a:r>
              <a:rPr lang="de-CH" sz="1400"/>
              <a:t>Notiere die </a:t>
            </a:r>
            <a:r>
              <a:rPr lang="de-CH" sz="1400" u="sng"/>
              <a:t>Jahres-Durchschnitts-temperatur</a:t>
            </a:r>
            <a:r>
              <a:rPr lang="de-CH" sz="1400"/>
              <a:t> für Moskau.</a:t>
            </a:r>
            <a:endParaRPr lang="de-DE" sz="1400"/>
          </a:p>
        </p:txBody>
      </p:sp>
      <p:sp>
        <p:nvSpPr>
          <p:cNvPr id="87058" name="Text Box 18"/>
          <p:cNvSpPr txBox="1">
            <a:spLocks noChangeArrowheads="1"/>
          </p:cNvSpPr>
          <p:nvPr/>
        </p:nvSpPr>
        <p:spPr bwMode="auto">
          <a:xfrm>
            <a:off x="5756275" y="5908675"/>
            <a:ext cx="3529013" cy="304800"/>
          </a:xfrm>
          <a:prstGeom prst="rect">
            <a:avLst/>
          </a:prstGeom>
          <a:noFill/>
          <a:ln w="9525">
            <a:noFill/>
            <a:miter lim="800000"/>
            <a:headEnd/>
            <a:tailEnd/>
          </a:ln>
          <a:effectLst/>
        </p:spPr>
        <p:txBody>
          <a:bodyPr>
            <a:spAutoFit/>
          </a:bodyPr>
          <a:lstStyle/>
          <a:p>
            <a:r>
              <a:rPr lang="de-CH" sz="1400">
                <a:solidFill>
                  <a:srgbClr val="008000"/>
                </a:solidFill>
              </a:rPr>
              <a:t>4,3°C </a:t>
            </a:r>
            <a:endParaRPr lang="de-DE" sz="1400">
              <a:solidFill>
                <a:srgbClr val="008000"/>
              </a:solidFill>
            </a:endParaRPr>
          </a:p>
        </p:txBody>
      </p:sp>
      <p:sp>
        <p:nvSpPr>
          <p:cNvPr id="87059" name="AutoShape 19"/>
          <p:cNvSpPr>
            <a:spLocks noChangeArrowheads="1"/>
          </p:cNvSpPr>
          <p:nvPr/>
        </p:nvSpPr>
        <p:spPr bwMode="auto">
          <a:xfrm rot="14324269">
            <a:off x="611982" y="1916906"/>
            <a:ext cx="503238" cy="358775"/>
          </a:xfrm>
          <a:prstGeom prst="rightArrow">
            <a:avLst>
              <a:gd name="adj1" fmla="val 50000"/>
              <a:gd name="adj2" fmla="val 35066"/>
            </a:avLst>
          </a:prstGeom>
          <a:solidFill>
            <a:srgbClr val="FF3300"/>
          </a:solidFill>
          <a:ln w="9525">
            <a:solidFill>
              <a:schemeClr val="tx1"/>
            </a:solidFill>
            <a:miter lim="800000"/>
            <a:headEnd/>
            <a:tailEnd/>
          </a:ln>
          <a:effectLst/>
        </p:spPr>
        <p:txBody>
          <a:bodyPr wrap="none" anchor="ctr"/>
          <a:lstStyle/>
          <a:p>
            <a:endParaRPr lang="de-CH"/>
          </a:p>
        </p:txBody>
      </p:sp>
      <p:sp>
        <p:nvSpPr>
          <p:cNvPr id="87068" name="Line 28"/>
          <p:cNvSpPr>
            <a:spLocks noChangeShapeType="1"/>
          </p:cNvSpPr>
          <p:nvPr/>
        </p:nvSpPr>
        <p:spPr bwMode="auto">
          <a:xfrm flipV="1">
            <a:off x="561975" y="4867275"/>
            <a:ext cx="4572000" cy="0"/>
          </a:xfrm>
          <a:prstGeom prst="line">
            <a:avLst/>
          </a:prstGeom>
          <a:noFill/>
          <a:ln w="9525">
            <a:solidFill>
              <a:srgbClr val="FF9900"/>
            </a:solidFill>
            <a:round/>
            <a:headEnd/>
            <a:tailEnd/>
          </a:ln>
          <a:effectLst/>
        </p:spPr>
        <p:txBody>
          <a:bodyPr/>
          <a:lstStyle/>
          <a:p>
            <a:endParaRPr lang="de-CH"/>
          </a:p>
        </p:txBody>
      </p:sp>
      <p:sp>
        <p:nvSpPr>
          <p:cNvPr id="87078" name="Line 38"/>
          <p:cNvSpPr>
            <a:spLocks noChangeShapeType="1"/>
          </p:cNvSpPr>
          <p:nvPr/>
        </p:nvSpPr>
        <p:spPr bwMode="auto">
          <a:xfrm>
            <a:off x="5646738" y="0"/>
            <a:ext cx="0" cy="6858000"/>
          </a:xfrm>
          <a:prstGeom prst="line">
            <a:avLst/>
          </a:prstGeom>
          <a:noFill/>
          <a:ln w="9525">
            <a:solidFill>
              <a:schemeClr val="tx1"/>
            </a:solidFill>
            <a:round/>
            <a:headEnd/>
            <a:tailEnd/>
          </a:ln>
          <a:effectLst/>
        </p:spPr>
        <p:txBody>
          <a:bodyPr/>
          <a:lstStyle/>
          <a:p>
            <a:endParaRPr lang="de-CH"/>
          </a:p>
        </p:txBody>
      </p:sp>
      <p:sp>
        <p:nvSpPr>
          <p:cNvPr id="87079" name="AutoShape 39">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0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0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70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7051"/>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8704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8704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70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70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70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705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705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705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705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05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870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6" grpId="0"/>
      <p:bldP spid="87047" grpId="0"/>
      <p:bldP spid="87048" grpId="0" animBg="1"/>
      <p:bldP spid="87048" grpId="1" animBg="1"/>
      <p:bldP spid="87049" grpId="0" animBg="1"/>
      <p:bldP spid="87049" grpId="1" animBg="1"/>
      <p:bldP spid="87050" grpId="0"/>
      <p:bldP spid="87051" grpId="0"/>
      <p:bldP spid="87052" grpId="0"/>
      <p:bldP spid="87053" grpId="0"/>
      <p:bldP spid="87054" grpId="0"/>
      <p:bldP spid="87055" grpId="0"/>
      <p:bldP spid="87056" grpId="0"/>
      <p:bldP spid="87057" grpId="0"/>
      <p:bldP spid="87058" grpId="0"/>
      <p:bldP spid="87059" grpId="0" animBg="1"/>
      <p:bldP spid="87059"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sz="quarter"/>
          </p:nvPr>
        </p:nvSpPr>
        <p:spPr/>
        <p:txBody>
          <a:bodyPr/>
          <a:lstStyle/>
          <a:p>
            <a:pPr algn="l"/>
            <a:r>
              <a:rPr lang="de-CH" sz="2400"/>
              <a:t>5.2 Klimadiagramme interpretieren</a:t>
            </a:r>
          </a:p>
        </p:txBody>
      </p:sp>
      <p:pic>
        <p:nvPicPr>
          <p:cNvPr id="88068" name="Picture 4" descr="Klimadiagramm nach WALTER fuer MOSKVA                        "/>
          <p:cNvPicPr>
            <a:picLocks noChangeAspect="1" noChangeArrowheads="1"/>
          </p:cNvPicPr>
          <p:nvPr/>
        </p:nvPicPr>
        <p:blipFill>
          <a:blip r:embed="rId2" cstate="print"/>
          <a:srcRect l="4051" r="4051" b="3801"/>
          <a:stretch>
            <a:fillRect/>
          </a:stretch>
        </p:blipFill>
        <p:spPr bwMode="auto">
          <a:xfrm>
            <a:off x="0" y="908050"/>
            <a:ext cx="5689600" cy="5543550"/>
          </a:xfrm>
          <a:prstGeom prst="rect">
            <a:avLst/>
          </a:prstGeom>
          <a:noFill/>
        </p:spPr>
      </p:pic>
      <p:sp>
        <p:nvSpPr>
          <p:cNvPr id="88069" name="Rectangle 5"/>
          <p:cNvSpPr>
            <a:spLocks noChangeArrowheads="1"/>
          </p:cNvSpPr>
          <p:nvPr/>
        </p:nvSpPr>
        <p:spPr bwMode="auto">
          <a:xfrm>
            <a:off x="323850" y="1341438"/>
            <a:ext cx="4824413" cy="215900"/>
          </a:xfrm>
          <a:prstGeom prst="rect">
            <a:avLst/>
          </a:prstGeom>
          <a:solidFill>
            <a:schemeClr val="bg1"/>
          </a:solidFill>
          <a:ln w="9525">
            <a:solidFill>
              <a:schemeClr val="bg1"/>
            </a:solidFill>
            <a:miter lim="800000"/>
            <a:headEnd/>
            <a:tailEnd/>
          </a:ln>
          <a:effectLst/>
        </p:spPr>
        <p:txBody>
          <a:bodyPr wrap="none" anchor="ctr"/>
          <a:lstStyle/>
          <a:p>
            <a:endParaRPr lang="de-CH"/>
          </a:p>
        </p:txBody>
      </p:sp>
      <p:sp>
        <p:nvSpPr>
          <p:cNvPr id="88084" name="Text Box 20"/>
          <p:cNvSpPr txBox="1">
            <a:spLocks noChangeArrowheads="1"/>
          </p:cNvSpPr>
          <p:nvPr/>
        </p:nvSpPr>
        <p:spPr bwMode="auto">
          <a:xfrm>
            <a:off x="5614988" y="274638"/>
            <a:ext cx="3529012" cy="517525"/>
          </a:xfrm>
          <a:prstGeom prst="rect">
            <a:avLst/>
          </a:prstGeom>
          <a:noFill/>
          <a:ln w="9525">
            <a:noFill/>
            <a:miter lim="800000"/>
            <a:headEnd/>
            <a:tailEnd/>
          </a:ln>
          <a:effectLst/>
        </p:spPr>
        <p:txBody>
          <a:bodyPr>
            <a:spAutoFit/>
          </a:bodyPr>
          <a:lstStyle/>
          <a:p>
            <a:r>
              <a:rPr lang="de-CH" sz="1400"/>
              <a:t>In welchem Monat fällt </a:t>
            </a:r>
            <a:r>
              <a:rPr lang="de-CH" sz="1400" u="sng"/>
              <a:t>am meisten Niederschlag</a:t>
            </a:r>
            <a:r>
              <a:rPr lang="de-CH" sz="1400"/>
              <a:t>? Wieviel?</a:t>
            </a:r>
            <a:endParaRPr lang="de-DE" sz="1400"/>
          </a:p>
        </p:txBody>
      </p:sp>
      <p:sp>
        <p:nvSpPr>
          <p:cNvPr id="88085" name="Text Box 21"/>
          <p:cNvSpPr txBox="1">
            <a:spLocks noChangeArrowheads="1"/>
          </p:cNvSpPr>
          <p:nvPr/>
        </p:nvSpPr>
        <p:spPr bwMode="auto">
          <a:xfrm>
            <a:off x="5786438" y="757238"/>
            <a:ext cx="3529012" cy="517525"/>
          </a:xfrm>
          <a:prstGeom prst="rect">
            <a:avLst/>
          </a:prstGeom>
          <a:noFill/>
          <a:ln w="9525">
            <a:noFill/>
            <a:miter lim="800000"/>
            <a:headEnd/>
            <a:tailEnd/>
          </a:ln>
          <a:effectLst/>
        </p:spPr>
        <p:txBody>
          <a:bodyPr>
            <a:spAutoFit/>
          </a:bodyPr>
          <a:lstStyle/>
          <a:p>
            <a:r>
              <a:rPr lang="de-CH" sz="1400">
                <a:solidFill>
                  <a:srgbClr val="008000"/>
                </a:solidFill>
              </a:rPr>
              <a:t>Im Juli beträgt die Niederschlagsmenge 81 mm (oder 81 Liter/m</a:t>
            </a:r>
            <a:r>
              <a:rPr lang="de-CH" sz="1400" baseline="30000">
                <a:solidFill>
                  <a:srgbClr val="008000"/>
                </a:solidFill>
              </a:rPr>
              <a:t>2</a:t>
            </a:r>
            <a:r>
              <a:rPr lang="de-CH" sz="1400">
                <a:solidFill>
                  <a:srgbClr val="008000"/>
                </a:solidFill>
              </a:rPr>
              <a:t>)</a:t>
            </a:r>
            <a:endParaRPr lang="de-DE" sz="1400">
              <a:solidFill>
                <a:srgbClr val="008000"/>
              </a:solidFill>
            </a:endParaRPr>
          </a:p>
        </p:txBody>
      </p:sp>
      <p:sp>
        <p:nvSpPr>
          <p:cNvPr id="88086" name="Text Box 22"/>
          <p:cNvSpPr txBox="1">
            <a:spLocks noChangeArrowheads="1"/>
          </p:cNvSpPr>
          <p:nvPr/>
        </p:nvSpPr>
        <p:spPr bwMode="auto">
          <a:xfrm>
            <a:off x="5621338" y="1363663"/>
            <a:ext cx="3522662" cy="517525"/>
          </a:xfrm>
          <a:prstGeom prst="rect">
            <a:avLst/>
          </a:prstGeom>
          <a:noFill/>
          <a:ln w="9525">
            <a:noFill/>
            <a:miter lim="800000"/>
            <a:headEnd/>
            <a:tailEnd/>
          </a:ln>
          <a:effectLst/>
        </p:spPr>
        <p:txBody>
          <a:bodyPr>
            <a:spAutoFit/>
          </a:bodyPr>
          <a:lstStyle/>
          <a:p>
            <a:r>
              <a:rPr lang="de-CH" sz="1400"/>
              <a:t>Wie gross ist die </a:t>
            </a:r>
            <a:r>
              <a:rPr lang="de-CH" sz="1400" u="sng"/>
              <a:t>jährliche Niederschlagsmenge</a:t>
            </a:r>
            <a:r>
              <a:rPr lang="de-CH" sz="1400"/>
              <a:t>?</a:t>
            </a:r>
            <a:endParaRPr lang="de-DE" sz="1400"/>
          </a:p>
        </p:txBody>
      </p:sp>
      <p:sp>
        <p:nvSpPr>
          <p:cNvPr id="88087" name="Text Box 23"/>
          <p:cNvSpPr txBox="1">
            <a:spLocks noChangeArrowheads="1"/>
          </p:cNvSpPr>
          <p:nvPr/>
        </p:nvSpPr>
        <p:spPr bwMode="auto">
          <a:xfrm>
            <a:off x="5857875" y="1914525"/>
            <a:ext cx="3529013" cy="304800"/>
          </a:xfrm>
          <a:prstGeom prst="rect">
            <a:avLst/>
          </a:prstGeom>
          <a:noFill/>
          <a:ln w="9525">
            <a:noFill/>
            <a:miter lim="800000"/>
            <a:headEnd/>
            <a:tailEnd/>
          </a:ln>
          <a:effectLst/>
        </p:spPr>
        <p:txBody>
          <a:bodyPr>
            <a:spAutoFit/>
          </a:bodyPr>
          <a:lstStyle/>
          <a:p>
            <a:r>
              <a:rPr lang="de-CH" sz="1400">
                <a:solidFill>
                  <a:srgbClr val="008000"/>
                </a:solidFill>
              </a:rPr>
              <a:t>611.8 mm</a:t>
            </a:r>
            <a:endParaRPr lang="de-DE" sz="1400">
              <a:solidFill>
                <a:srgbClr val="008000"/>
              </a:solidFill>
            </a:endParaRPr>
          </a:p>
        </p:txBody>
      </p:sp>
      <p:sp>
        <p:nvSpPr>
          <p:cNvPr id="88088" name="AutoShape 24"/>
          <p:cNvSpPr>
            <a:spLocks noChangeArrowheads="1"/>
          </p:cNvSpPr>
          <p:nvPr/>
        </p:nvSpPr>
        <p:spPr bwMode="auto">
          <a:xfrm rot="18154292">
            <a:off x="4228307" y="1885156"/>
            <a:ext cx="503238" cy="358775"/>
          </a:xfrm>
          <a:prstGeom prst="rightArrow">
            <a:avLst>
              <a:gd name="adj1" fmla="val 50000"/>
              <a:gd name="adj2" fmla="val 35066"/>
            </a:avLst>
          </a:prstGeom>
          <a:solidFill>
            <a:srgbClr val="FF3300"/>
          </a:solidFill>
          <a:ln w="9525">
            <a:solidFill>
              <a:schemeClr val="tx1"/>
            </a:solidFill>
            <a:miter lim="800000"/>
            <a:headEnd/>
            <a:tailEnd/>
          </a:ln>
          <a:effectLst/>
        </p:spPr>
        <p:txBody>
          <a:bodyPr wrap="none" anchor="ctr"/>
          <a:lstStyle/>
          <a:p>
            <a:endParaRPr lang="de-CH"/>
          </a:p>
        </p:txBody>
      </p:sp>
      <p:sp>
        <p:nvSpPr>
          <p:cNvPr id="88089" name="Text Box 25"/>
          <p:cNvSpPr txBox="1">
            <a:spLocks noChangeArrowheads="1"/>
          </p:cNvSpPr>
          <p:nvPr/>
        </p:nvSpPr>
        <p:spPr bwMode="auto">
          <a:xfrm>
            <a:off x="5618163" y="2289175"/>
            <a:ext cx="3529012" cy="304800"/>
          </a:xfrm>
          <a:prstGeom prst="rect">
            <a:avLst/>
          </a:prstGeom>
          <a:noFill/>
          <a:ln w="9525">
            <a:noFill/>
            <a:miter lim="800000"/>
            <a:headEnd/>
            <a:tailEnd/>
          </a:ln>
          <a:effectLst/>
        </p:spPr>
        <p:txBody>
          <a:bodyPr>
            <a:spAutoFit/>
          </a:bodyPr>
          <a:lstStyle/>
          <a:p>
            <a:r>
              <a:rPr lang="de-CH" sz="1400"/>
              <a:t>Bestimme die </a:t>
            </a:r>
            <a:r>
              <a:rPr lang="de-CH" sz="1400" u="sng"/>
              <a:t>Wachstumsperiode</a:t>
            </a:r>
            <a:r>
              <a:rPr lang="de-CH" sz="1400"/>
              <a:t>!</a:t>
            </a:r>
            <a:endParaRPr lang="de-DE" sz="1400"/>
          </a:p>
        </p:txBody>
      </p:sp>
      <p:sp>
        <p:nvSpPr>
          <p:cNvPr id="88090" name="Text Box 26"/>
          <p:cNvSpPr txBox="1">
            <a:spLocks noChangeArrowheads="1"/>
          </p:cNvSpPr>
          <p:nvPr/>
        </p:nvSpPr>
        <p:spPr bwMode="auto">
          <a:xfrm>
            <a:off x="5835650" y="2540000"/>
            <a:ext cx="3529013" cy="730250"/>
          </a:xfrm>
          <a:prstGeom prst="rect">
            <a:avLst/>
          </a:prstGeom>
          <a:noFill/>
          <a:ln w="9525">
            <a:noFill/>
            <a:miter lim="800000"/>
            <a:headEnd/>
            <a:tailEnd/>
          </a:ln>
          <a:effectLst/>
        </p:spPr>
        <p:txBody>
          <a:bodyPr>
            <a:spAutoFit/>
          </a:bodyPr>
          <a:lstStyle/>
          <a:p>
            <a:r>
              <a:rPr lang="de-CH" sz="1400">
                <a:solidFill>
                  <a:srgbClr val="008000"/>
                </a:solidFill>
              </a:rPr>
              <a:t>Temp. </a:t>
            </a:r>
            <a:r>
              <a:rPr lang="de-CH" sz="1400">
                <a:solidFill>
                  <a:srgbClr val="008000"/>
                </a:solidFill>
                <a:cs typeface="Arial" charset="0"/>
              </a:rPr>
              <a:t>≥</a:t>
            </a:r>
            <a:r>
              <a:rPr lang="de-CH" sz="1400">
                <a:solidFill>
                  <a:srgbClr val="008000"/>
                </a:solidFill>
              </a:rPr>
              <a:t> 5° C und humid:</a:t>
            </a:r>
          </a:p>
          <a:p>
            <a:r>
              <a:rPr lang="de-CH" sz="1400">
                <a:solidFill>
                  <a:srgbClr val="008000"/>
                </a:solidFill>
              </a:rPr>
              <a:t>Mitte April bis ca. Mitte Oktober</a:t>
            </a:r>
          </a:p>
          <a:p>
            <a:endParaRPr lang="de-DE" sz="1400">
              <a:solidFill>
                <a:srgbClr val="008000"/>
              </a:solidFill>
            </a:endParaRPr>
          </a:p>
        </p:txBody>
      </p:sp>
      <p:sp>
        <p:nvSpPr>
          <p:cNvPr id="88091" name="Line 27"/>
          <p:cNvSpPr>
            <a:spLocks noChangeShapeType="1"/>
          </p:cNvSpPr>
          <p:nvPr/>
        </p:nvSpPr>
        <p:spPr bwMode="auto">
          <a:xfrm flipV="1">
            <a:off x="561975" y="4867275"/>
            <a:ext cx="4572000" cy="0"/>
          </a:xfrm>
          <a:prstGeom prst="line">
            <a:avLst/>
          </a:prstGeom>
          <a:noFill/>
          <a:ln w="9525">
            <a:solidFill>
              <a:srgbClr val="FF9900"/>
            </a:solidFill>
            <a:round/>
            <a:headEnd/>
            <a:tailEnd/>
          </a:ln>
          <a:effectLst/>
        </p:spPr>
        <p:txBody>
          <a:bodyPr/>
          <a:lstStyle/>
          <a:p>
            <a:endParaRPr lang="de-CH"/>
          </a:p>
        </p:txBody>
      </p:sp>
      <p:sp>
        <p:nvSpPr>
          <p:cNvPr id="88092" name="Line 28"/>
          <p:cNvSpPr>
            <a:spLocks noChangeShapeType="1"/>
          </p:cNvSpPr>
          <p:nvPr/>
        </p:nvSpPr>
        <p:spPr bwMode="auto">
          <a:xfrm>
            <a:off x="1924050" y="4867275"/>
            <a:ext cx="0" cy="1323975"/>
          </a:xfrm>
          <a:prstGeom prst="line">
            <a:avLst/>
          </a:prstGeom>
          <a:noFill/>
          <a:ln w="28575">
            <a:solidFill>
              <a:schemeClr val="hlink"/>
            </a:solidFill>
            <a:prstDash val="sysDot"/>
            <a:round/>
            <a:headEnd/>
            <a:tailEnd/>
          </a:ln>
          <a:effectLst/>
        </p:spPr>
        <p:txBody>
          <a:bodyPr/>
          <a:lstStyle/>
          <a:p>
            <a:endParaRPr lang="de-CH"/>
          </a:p>
        </p:txBody>
      </p:sp>
      <p:sp>
        <p:nvSpPr>
          <p:cNvPr id="88093" name="Line 29"/>
          <p:cNvSpPr>
            <a:spLocks noChangeShapeType="1"/>
          </p:cNvSpPr>
          <p:nvPr/>
        </p:nvSpPr>
        <p:spPr bwMode="auto">
          <a:xfrm>
            <a:off x="4111625" y="4854575"/>
            <a:ext cx="0" cy="1323975"/>
          </a:xfrm>
          <a:prstGeom prst="line">
            <a:avLst/>
          </a:prstGeom>
          <a:noFill/>
          <a:ln w="28575">
            <a:solidFill>
              <a:schemeClr val="hlink"/>
            </a:solidFill>
            <a:prstDash val="sysDot"/>
            <a:round/>
            <a:headEnd/>
            <a:tailEnd/>
          </a:ln>
          <a:effectLst/>
        </p:spPr>
        <p:txBody>
          <a:bodyPr/>
          <a:lstStyle/>
          <a:p>
            <a:endParaRPr lang="de-CH"/>
          </a:p>
        </p:txBody>
      </p:sp>
      <p:sp>
        <p:nvSpPr>
          <p:cNvPr id="88094" name="Line 30"/>
          <p:cNvSpPr>
            <a:spLocks noChangeShapeType="1"/>
          </p:cNvSpPr>
          <p:nvPr/>
        </p:nvSpPr>
        <p:spPr bwMode="auto">
          <a:xfrm>
            <a:off x="1943100" y="6115050"/>
            <a:ext cx="2152650" cy="0"/>
          </a:xfrm>
          <a:prstGeom prst="line">
            <a:avLst/>
          </a:prstGeom>
          <a:noFill/>
          <a:ln w="152400">
            <a:solidFill>
              <a:schemeClr val="folHlink"/>
            </a:solidFill>
            <a:round/>
            <a:headEnd/>
            <a:tailEnd/>
          </a:ln>
          <a:effectLst/>
        </p:spPr>
        <p:txBody>
          <a:bodyPr/>
          <a:lstStyle/>
          <a:p>
            <a:endParaRPr lang="de-CH"/>
          </a:p>
        </p:txBody>
      </p:sp>
      <p:sp>
        <p:nvSpPr>
          <p:cNvPr id="88095" name="Text Box 31"/>
          <p:cNvSpPr txBox="1">
            <a:spLocks noChangeArrowheads="1"/>
          </p:cNvSpPr>
          <p:nvPr/>
        </p:nvSpPr>
        <p:spPr bwMode="auto">
          <a:xfrm>
            <a:off x="5653088" y="3181350"/>
            <a:ext cx="3529012" cy="517525"/>
          </a:xfrm>
          <a:prstGeom prst="rect">
            <a:avLst/>
          </a:prstGeom>
          <a:noFill/>
          <a:ln w="9525">
            <a:noFill/>
            <a:miter lim="800000"/>
            <a:headEnd/>
            <a:tailEnd/>
          </a:ln>
          <a:effectLst/>
        </p:spPr>
        <p:txBody>
          <a:bodyPr>
            <a:spAutoFit/>
          </a:bodyPr>
          <a:lstStyle/>
          <a:p>
            <a:r>
              <a:rPr lang="de-CH" sz="1400"/>
              <a:t>Wie viele </a:t>
            </a:r>
            <a:r>
              <a:rPr lang="de-CH" sz="1400" u="sng"/>
              <a:t>Frostmonate</a:t>
            </a:r>
            <a:r>
              <a:rPr lang="de-CH" sz="1400"/>
              <a:t> hat Moskau (Temperaturdurchschnitt &lt; 0°C) ?</a:t>
            </a:r>
            <a:endParaRPr lang="de-DE" sz="1400"/>
          </a:p>
        </p:txBody>
      </p:sp>
      <p:sp>
        <p:nvSpPr>
          <p:cNvPr id="88096" name="Line 32"/>
          <p:cNvSpPr>
            <a:spLocks noChangeShapeType="1"/>
          </p:cNvSpPr>
          <p:nvPr/>
        </p:nvSpPr>
        <p:spPr bwMode="auto">
          <a:xfrm flipH="1">
            <a:off x="1701800" y="4987925"/>
            <a:ext cx="0" cy="1200150"/>
          </a:xfrm>
          <a:prstGeom prst="line">
            <a:avLst/>
          </a:prstGeom>
          <a:noFill/>
          <a:ln w="28575">
            <a:solidFill>
              <a:srgbClr val="800080"/>
            </a:solidFill>
            <a:prstDash val="sysDot"/>
            <a:round/>
            <a:headEnd/>
            <a:tailEnd/>
          </a:ln>
          <a:effectLst/>
        </p:spPr>
        <p:txBody>
          <a:bodyPr/>
          <a:lstStyle/>
          <a:p>
            <a:endParaRPr lang="de-CH"/>
          </a:p>
        </p:txBody>
      </p:sp>
      <p:sp>
        <p:nvSpPr>
          <p:cNvPr id="88097" name="Line 33"/>
          <p:cNvSpPr>
            <a:spLocks noChangeShapeType="1"/>
          </p:cNvSpPr>
          <p:nvPr/>
        </p:nvSpPr>
        <p:spPr bwMode="auto">
          <a:xfrm flipH="1">
            <a:off x="4441825" y="5022850"/>
            <a:ext cx="0" cy="1200150"/>
          </a:xfrm>
          <a:prstGeom prst="line">
            <a:avLst/>
          </a:prstGeom>
          <a:noFill/>
          <a:ln w="28575">
            <a:solidFill>
              <a:srgbClr val="800080"/>
            </a:solidFill>
            <a:prstDash val="sysDot"/>
            <a:round/>
            <a:headEnd/>
            <a:tailEnd/>
          </a:ln>
          <a:effectLst/>
        </p:spPr>
        <p:txBody>
          <a:bodyPr/>
          <a:lstStyle/>
          <a:p>
            <a:endParaRPr lang="de-CH"/>
          </a:p>
        </p:txBody>
      </p:sp>
      <p:sp>
        <p:nvSpPr>
          <p:cNvPr id="88098" name="Line 34"/>
          <p:cNvSpPr>
            <a:spLocks noChangeShapeType="1"/>
          </p:cNvSpPr>
          <p:nvPr/>
        </p:nvSpPr>
        <p:spPr bwMode="auto">
          <a:xfrm>
            <a:off x="571500" y="6115050"/>
            <a:ext cx="1123950" cy="0"/>
          </a:xfrm>
          <a:prstGeom prst="line">
            <a:avLst/>
          </a:prstGeom>
          <a:noFill/>
          <a:ln w="152400">
            <a:solidFill>
              <a:srgbClr val="CC99FF"/>
            </a:solidFill>
            <a:round/>
            <a:headEnd/>
            <a:tailEnd/>
          </a:ln>
          <a:effectLst/>
        </p:spPr>
        <p:txBody>
          <a:bodyPr/>
          <a:lstStyle/>
          <a:p>
            <a:endParaRPr lang="de-CH"/>
          </a:p>
        </p:txBody>
      </p:sp>
      <p:sp>
        <p:nvSpPr>
          <p:cNvPr id="88099" name="Line 35"/>
          <p:cNvSpPr>
            <a:spLocks noChangeShapeType="1"/>
          </p:cNvSpPr>
          <p:nvPr/>
        </p:nvSpPr>
        <p:spPr bwMode="auto">
          <a:xfrm flipV="1">
            <a:off x="4454525" y="6111875"/>
            <a:ext cx="676275" cy="0"/>
          </a:xfrm>
          <a:prstGeom prst="line">
            <a:avLst/>
          </a:prstGeom>
          <a:noFill/>
          <a:ln w="152400">
            <a:solidFill>
              <a:srgbClr val="CC99FF"/>
            </a:solidFill>
            <a:round/>
            <a:headEnd/>
            <a:tailEnd/>
          </a:ln>
          <a:effectLst/>
        </p:spPr>
        <p:txBody>
          <a:bodyPr/>
          <a:lstStyle/>
          <a:p>
            <a:endParaRPr lang="de-CH"/>
          </a:p>
        </p:txBody>
      </p:sp>
      <p:sp>
        <p:nvSpPr>
          <p:cNvPr id="88100" name="Text Box 36"/>
          <p:cNvSpPr txBox="1">
            <a:spLocks noChangeArrowheads="1"/>
          </p:cNvSpPr>
          <p:nvPr/>
        </p:nvSpPr>
        <p:spPr bwMode="auto">
          <a:xfrm>
            <a:off x="5837238" y="3703638"/>
            <a:ext cx="3529012" cy="730250"/>
          </a:xfrm>
          <a:prstGeom prst="rect">
            <a:avLst/>
          </a:prstGeom>
          <a:noFill/>
          <a:ln w="9525">
            <a:noFill/>
            <a:miter lim="800000"/>
            <a:headEnd/>
            <a:tailEnd/>
          </a:ln>
          <a:effectLst/>
        </p:spPr>
        <p:txBody>
          <a:bodyPr>
            <a:spAutoFit/>
          </a:bodyPr>
          <a:lstStyle/>
          <a:p>
            <a:r>
              <a:rPr lang="de-CH" sz="1400">
                <a:solidFill>
                  <a:srgbClr val="008000"/>
                </a:solidFill>
              </a:rPr>
              <a:t>Von Anfang November bis Ende Januar,</a:t>
            </a:r>
          </a:p>
          <a:p>
            <a:r>
              <a:rPr lang="de-CH" sz="1400">
                <a:solidFill>
                  <a:srgbClr val="008000"/>
                </a:solidFill>
              </a:rPr>
              <a:t>Etwa fünf Monate.</a:t>
            </a:r>
          </a:p>
          <a:p>
            <a:endParaRPr lang="de-DE" sz="1400">
              <a:solidFill>
                <a:srgbClr val="008000"/>
              </a:solidFill>
            </a:endParaRPr>
          </a:p>
        </p:txBody>
      </p:sp>
      <p:sp>
        <p:nvSpPr>
          <p:cNvPr id="88101" name="Line 37"/>
          <p:cNvSpPr>
            <a:spLocks noChangeShapeType="1"/>
          </p:cNvSpPr>
          <p:nvPr/>
        </p:nvSpPr>
        <p:spPr bwMode="auto">
          <a:xfrm>
            <a:off x="5646738" y="0"/>
            <a:ext cx="0" cy="6858000"/>
          </a:xfrm>
          <a:prstGeom prst="line">
            <a:avLst/>
          </a:prstGeom>
          <a:noFill/>
          <a:ln w="9525">
            <a:solidFill>
              <a:schemeClr val="tx1"/>
            </a:solidFill>
            <a:round/>
            <a:headEnd/>
            <a:tailEnd/>
          </a:ln>
          <a:effectLst/>
        </p:spPr>
        <p:txBody>
          <a:bodyPr/>
          <a:lstStyle/>
          <a:p>
            <a:endParaRPr lang="de-CH"/>
          </a:p>
        </p:txBody>
      </p:sp>
      <p:sp>
        <p:nvSpPr>
          <p:cNvPr id="88102" name="Text Box 38"/>
          <p:cNvSpPr txBox="1">
            <a:spLocks noChangeArrowheads="1"/>
          </p:cNvSpPr>
          <p:nvPr/>
        </p:nvSpPr>
        <p:spPr bwMode="auto">
          <a:xfrm>
            <a:off x="5683250" y="4354513"/>
            <a:ext cx="3529013" cy="730250"/>
          </a:xfrm>
          <a:prstGeom prst="rect">
            <a:avLst/>
          </a:prstGeom>
          <a:noFill/>
          <a:ln w="9525">
            <a:noFill/>
            <a:miter lim="800000"/>
            <a:headEnd/>
            <a:tailEnd/>
          </a:ln>
          <a:effectLst/>
        </p:spPr>
        <p:txBody>
          <a:bodyPr>
            <a:spAutoFit/>
          </a:bodyPr>
          <a:lstStyle/>
          <a:p>
            <a:r>
              <a:rPr lang="de-CH" sz="1400"/>
              <a:t>Wie gross ist die Temperaturschwankung bei den Monatsmittelwerten? (= Differenz wärmster Monat – kältester Monat)</a:t>
            </a:r>
            <a:endParaRPr lang="de-DE" sz="1400"/>
          </a:p>
        </p:txBody>
      </p:sp>
      <p:sp>
        <p:nvSpPr>
          <p:cNvPr id="88103" name="Text Box 39"/>
          <p:cNvSpPr txBox="1">
            <a:spLocks noChangeArrowheads="1"/>
          </p:cNvSpPr>
          <p:nvPr/>
        </p:nvSpPr>
        <p:spPr bwMode="auto">
          <a:xfrm>
            <a:off x="5881688" y="5048250"/>
            <a:ext cx="3529012" cy="304800"/>
          </a:xfrm>
          <a:prstGeom prst="rect">
            <a:avLst/>
          </a:prstGeom>
          <a:noFill/>
          <a:ln w="9525">
            <a:noFill/>
            <a:miter lim="800000"/>
            <a:headEnd/>
            <a:tailEnd/>
          </a:ln>
          <a:effectLst/>
        </p:spPr>
        <p:txBody>
          <a:bodyPr>
            <a:spAutoFit/>
          </a:bodyPr>
          <a:lstStyle/>
          <a:p>
            <a:r>
              <a:rPr lang="de-CH" sz="1400">
                <a:solidFill>
                  <a:srgbClr val="008000"/>
                </a:solidFill>
              </a:rPr>
              <a:t>28° C. (Von -10°C bis +18°C)</a:t>
            </a:r>
            <a:endParaRPr lang="de-DE" sz="1400">
              <a:solidFill>
                <a:srgbClr val="008000"/>
              </a:solidFill>
            </a:endParaRPr>
          </a:p>
        </p:txBody>
      </p:sp>
      <p:sp>
        <p:nvSpPr>
          <p:cNvPr id="88104" name="Line 40"/>
          <p:cNvSpPr>
            <a:spLocks noChangeShapeType="1"/>
          </p:cNvSpPr>
          <p:nvPr/>
        </p:nvSpPr>
        <p:spPr bwMode="auto">
          <a:xfrm flipV="1">
            <a:off x="777875" y="5254625"/>
            <a:ext cx="4572000" cy="0"/>
          </a:xfrm>
          <a:prstGeom prst="line">
            <a:avLst/>
          </a:prstGeom>
          <a:noFill/>
          <a:ln w="9525">
            <a:solidFill>
              <a:srgbClr val="FF9900"/>
            </a:solidFill>
            <a:round/>
            <a:headEnd/>
            <a:tailEnd/>
          </a:ln>
          <a:effectLst/>
        </p:spPr>
        <p:txBody>
          <a:bodyPr/>
          <a:lstStyle/>
          <a:p>
            <a:endParaRPr lang="de-CH"/>
          </a:p>
        </p:txBody>
      </p:sp>
      <p:sp>
        <p:nvSpPr>
          <p:cNvPr id="88105" name="Line 41"/>
          <p:cNvSpPr>
            <a:spLocks noChangeShapeType="1"/>
          </p:cNvSpPr>
          <p:nvPr/>
        </p:nvSpPr>
        <p:spPr bwMode="auto">
          <a:xfrm>
            <a:off x="3076575" y="4572000"/>
            <a:ext cx="0" cy="682625"/>
          </a:xfrm>
          <a:prstGeom prst="line">
            <a:avLst/>
          </a:prstGeom>
          <a:noFill/>
          <a:ln w="57150">
            <a:solidFill>
              <a:schemeClr val="tx1"/>
            </a:solidFill>
            <a:round/>
            <a:headEnd type="triangle" w="med" len="med"/>
            <a:tailEnd type="triangle" w="med" len="med"/>
          </a:ln>
          <a:effectLst/>
        </p:spPr>
        <p:txBody>
          <a:bodyPr/>
          <a:lstStyle/>
          <a:p>
            <a:endParaRPr lang="de-CH"/>
          </a:p>
        </p:txBody>
      </p:sp>
      <p:sp>
        <p:nvSpPr>
          <p:cNvPr id="88107" name="Text Box 43"/>
          <p:cNvSpPr txBox="1">
            <a:spLocks noChangeArrowheads="1"/>
          </p:cNvSpPr>
          <p:nvPr/>
        </p:nvSpPr>
        <p:spPr bwMode="auto">
          <a:xfrm>
            <a:off x="5727700" y="5570538"/>
            <a:ext cx="3529013" cy="517525"/>
          </a:xfrm>
          <a:prstGeom prst="rect">
            <a:avLst/>
          </a:prstGeom>
          <a:noFill/>
          <a:ln w="9525">
            <a:noFill/>
            <a:miter lim="800000"/>
            <a:headEnd/>
            <a:tailEnd/>
          </a:ln>
          <a:effectLst/>
        </p:spPr>
        <p:txBody>
          <a:bodyPr>
            <a:spAutoFit/>
          </a:bodyPr>
          <a:lstStyle/>
          <a:p>
            <a:r>
              <a:rPr lang="de-CH" sz="1400"/>
              <a:t>Wie viele Monate ist die Durchschnittstemperatur </a:t>
            </a:r>
            <a:r>
              <a:rPr lang="de-CH" sz="1400">
                <a:cs typeface="Arial" charset="0"/>
              </a:rPr>
              <a:t>≥ 10°C?</a:t>
            </a:r>
          </a:p>
        </p:txBody>
      </p:sp>
      <p:sp>
        <p:nvSpPr>
          <p:cNvPr id="88108" name="Line 44"/>
          <p:cNvSpPr>
            <a:spLocks noChangeShapeType="1"/>
          </p:cNvSpPr>
          <p:nvPr/>
        </p:nvSpPr>
        <p:spPr bwMode="auto">
          <a:xfrm flipH="1" flipV="1">
            <a:off x="2206625" y="4756150"/>
            <a:ext cx="1600200" cy="3175"/>
          </a:xfrm>
          <a:prstGeom prst="line">
            <a:avLst/>
          </a:prstGeom>
          <a:noFill/>
          <a:ln w="57150">
            <a:solidFill>
              <a:schemeClr val="tx1"/>
            </a:solidFill>
            <a:round/>
            <a:headEnd type="triangle" w="med" len="med"/>
            <a:tailEnd type="triangle" w="med" len="med"/>
          </a:ln>
          <a:effectLst/>
        </p:spPr>
        <p:txBody>
          <a:bodyPr/>
          <a:lstStyle/>
          <a:p>
            <a:endParaRPr lang="de-CH"/>
          </a:p>
        </p:txBody>
      </p:sp>
      <p:sp>
        <p:nvSpPr>
          <p:cNvPr id="88109" name="Text Box 45"/>
          <p:cNvSpPr txBox="1">
            <a:spLocks noChangeArrowheads="1"/>
          </p:cNvSpPr>
          <p:nvPr/>
        </p:nvSpPr>
        <p:spPr bwMode="auto">
          <a:xfrm>
            <a:off x="5888038" y="6035675"/>
            <a:ext cx="3529012" cy="517525"/>
          </a:xfrm>
          <a:prstGeom prst="rect">
            <a:avLst/>
          </a:prstGeom>
          <a:noFill/>
          <a:ln w="9525">
            <a:noFill/>
            <a:miter lim="800000"/>
            <a:headEnd/>
            <a:tailEnd/>
          </a:ln>
          <a:effectLst/>
        </p:spPr>
        <p:txBody>
          <a:bodyPr>
            <a:spAutoFit/>
          </a:bodyPr>
          <a:lstStyle/>
          <a:p>
            <a:r>
              <a:rPr lang="de-CH" sz="1400">
                <a:solidFill>
                  <a:srgbClr val="008000"/>
                </a:solidFill>
              </a:rPr>
              <a:t>Von Mitte Mai bis Mitte September,</a:t>
            </a:r>
          </a:p>
          <a:p>
            <a:r>
              <a:rPr lang="de-CH" sz="1400">
                <a:solidFill>
                  <a:srgbClr val="008000"/>
                </a:solidFill>
              </a:rPr>
              <a:t>4 Monate</a:t>
            </a:r>
            <a:endParaRPr lang="de-DE" sz="1400">
              <a:solidFill>
                <a:srgbClr val="008000"/>
              </a:solidFill>
            </a:endParaRPr>
          </a:p>
        </p:txBody>
      </p:sp>
      <p:sp>
        <p:nvSpPr>
          <p:cNvPr id="88110" name="AutoShape 46">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0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0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08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88088"/>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808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09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809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809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80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809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88091"/>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8809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809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809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8098"/>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88096"/>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8809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809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810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810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810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810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810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8107"/>
                                        </p:tgtEl>
                                        <p:attrNameLst>
                                          <p:attrName>style.visibility</p:attrName>
                                        </p:attrNameLst>
                                      </p:cBhvr>
                                      <p:to>
                                        <p:strVal val="visible"/>
                                      </p:to>
                                    </p:set>
                                  </p:childTnLst>
                                </p:cTn>
                              </p:par>
                              <p:par>
                                <p:cTn id="77" presetID="1" presetClass="exit" presetSubtype="0" fill="hold" grpId="1" nodeType="withEffect">
                                  <p:stCondLst>
                                    <p:cond delay="0"/>
                                  </p:stCondLst>
                                  <p:childTnLst>
                                    <p:set>
                                      <p:cBhvr>
                                        <p:cTn id="78" dur="1" fill="hold">
                                          <p:stCondLst>
                                            <p:cond delay="0"/>
                                          </p:stCondLst>
                                        </p:cTn>
                                        <p:tgtEl>
                                          <p:spTgt spid="88104"/>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8810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810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810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881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84" grpId="0"/>
      <p:bldP spid="88085" grpId="0"/>
      <p:bldP spid="88086" grpId="0"/>
      <p:bldP spid="88087" grpId="0"/>
      <p:bldP spid="88088" grpId="0" animBg="1"/>
      <p:bldP spid="88088" grpId="1" animBg="1"/>
      <p:bldP spid="88089" grpId="0"/>
      <p:bldP spid="88090" grpId="0"/>
      <p:bldP spid="88091" grpId="0" animBg="1"/>
      <p:bldP spid="88091" grpId="1" animBg="1"/>
      <p:bldP spid="88092" grpId="0" animBg="1"/>
      <p:bldP spid="88093" grpId="0" animBg="1"/>
      <p:bldP spid="88094" grpId="0" animBg="1"/>
      <p:bldP spid="88095" grpId="0"/>
      <p:bldP spid="88096" grpId="0" animBg="1"/>
      <p:bldP spid="88096" grpId="1" animBg="1"/>
      <p:bldP spid="88097" grpId="0" animBg="1"/>
      <p:bldP spid="88097" grpId="1" animBg="1"/>
      <p:bldP spid="88098" grpId="0" animBg="1"/>
      <p:bldP spid="88099" grpId="0" animBg="1"/>
      <p:bldP spid="88100" grpId="0"/>
      <p:bldP spid="88102" grpId="0"/>
      <p:bldP spid="88103" grpId="0"/>
      <p:bldP spid="88104" grpId="0" animBg="1"/>
      <p:bldP spid="88104" grpId="1" animBg="1"/>
      <p:bldP spid="88105" grpId="0" animBg="1"/>
      <p:bldP spid="88105" grpId="1" animBg="1"/>
      <p:bldP spid="88107" grpId="0"/>
      <p:bldP spid="88108" grpId="0" animBg="1"/>
      <p:bldP spid="88108" grpId="1" animBg="1"/>
      <p:bldP spid="8810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lgn="l"/>
            <a:r>
              <a:rPr lang="de-CH" sz="2400"/>
              <a:t>Lernkontrolle C</a:t>
            </a:r>
          </a:p>
        </p:txBody>
      </p:sp>
      <p:sp>
        <p:nvSpPr>
          <p:cNvPr id="109572" name="Text Box 4"/>
          <p:cNvSpPr txBox="1">
            <a:spLocks noChangeArrowheads="1"/>
          </p:cNvSpPr>
          <p:nvPr/>
        </p:nvSpPr>
        <p:spPr bwMode="auto">
          <a:xfrm>
            <a:off x="422275" y="798513"/>
            <a:ext cx="3525838" cy="366712"/>
          </a:xfrm>
          <a:prstGeom prst="rect">
            <a:avLst/>
          </a:prstGeom>
          <a:noFill/>
          <a:ln w="9525">
            <a:noFill/>
            <a:miter lim="800000"/>
            <a:headEnd/>
            <a:tailEnd/>
          </a:ln>
          <a:effectLst/>
        </p:spPr>
        <p:txBody>
          <a:bodyPr>
            <a:spAutoFit/>
          </a:bodyPr>
          <a:lstStyle/>
          <a:p>
            <a:pPr>
              <a:spcBef>
                <a:spcPct val="50000"/>
              </a:spcBef>
            </a:pPr>
            <a:r>
              <a:rPr lang="de-CH"/>
              <a:t>Interpretiere das Klimadiagramm</a:t>
            </a:r>
          </a:p>
        </p:txBody>
      </p:sp>
      <p:sp>
        <p:nvSpPr>
          <p:cNvPr id="109574" name="AutoShape 6">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graphicFrame>
        <p:nvGraphicFramePr>
          <p:cNvPr id="109578" name="Object 10"/>
          <p:cNvGraphicFramePr>
            <a:graphicFrameLocks noChangeAspect="1"/>
          </p:cNvGraphicFramePr>
          <p:nvPr>
            <p:ph idx="1"/>
          </p:nvPr>
        </p:nvGraphicFramePr>
        <p:xfrm>
          <a:off x="0" y="1801813"/>
          <a:ext cx="5892800" cy="4810125"/>
        </p:xfrm>
        <a:graphic>
          <a:graphicData uri="http://schemas.openxmlformats.org/presentationml/2006/ole">
            <p:oleObj spid="_x0000_s109578" name="Photo Editor-Foto" r:id="rId3" imgW="6039693" imgH="3561905" progId="MSPhotoEd.3">
              <p:embed/>
            </p:oleObj>
          </a:graphicData>
        </a:graphic>
      </p:graphicFrame>
      <p:sp>
        <p:nvSpPr>
          <p:cNvPr id="109580" name="Text Box 12"/>
          <p:cNvSpPr txBox="1">
            <a:spLocks noChangeArrowheads="1"/>
          </p:cNvSpPr>
          <p:nvPr/>
        </p:nvSpPr>
        <p:spPr bwMode="auto">
          <a:xfrm>
            <a:off x="593725" y="1793875"/>
            <a:ext cx="4773613" cy="779463"/>
          </a:xfrm>
          <a:prstGeom prst="rect">
            <a:avLst/>
          </a:prstGeom>
          <a:noFill/>
          <a:ln w="9525">
            <a:noFill/>
            <a:miter lim="800000"/>
            <a:headEnd/>
            <a:tailEnd/>
          </a:ln>
          <a:effectLst/>
        </p:spPr>
        <p:txBody>
          <a:bodyPr>
            <a:spAutoFit/>
          </a:bodyPr>
          <a:lstStyle/>
          <a:p>
            <a:pPr>
              <a:spcBef>
                <a:spcPct val="50000"/>
              </a:spcBef>
            </a:pPr>
            <a:r>
              <a:rPr lang="de-CH" u="sng"/>
              <a:t>Kiruna</a:t>
            </a:r>
          </a:p>
          <a:p>
            <a:pPr>
              <a:spcBef>
                <a:spcPct val="50000"/>
              </a:spcBef>
            </a:pPr>
            <a:r>
              <a:rPr lang="de-CH"/>
              <a:t>68° N 20° E       505 m      -2.0° C     453 mm</a:t>
            </a:r>
          </a:p>
        </p:txBody>
      </p:sp>
      <p:sp>
        <p:nvSpPr>
          <p:cNvPr id="109581" name="Text Box 13"/>
          <p:cNvSpPr txBox="1">
            <a:spLocks noChangeArrowheads="1"/>
          </p:cNvSpPr>
          <p:nvPr/>
        </p:nvSpPr>
        <p:spPr bwMode="auto">
          <a:xfrm>
            <a:off x="5854700" y="87313"/>
            <a:ext cx="3003550" cy="304800"/>
          </a:xfrm>
          <a:prstGeom prst="rect">
            <a:avLst/>
          </a:prstGeom>
          <a:noFill/>
          <a:ln w="9525">
            <a:noFill/>
            <a:miter lim="800000"/>
            <a:headEnd/>
            <a:tailEnd/>
          </a:ln>
          <a:effectLst/>
        </p:spPr>
        <p:txBody>
          <a:bodyPr>
            <a:spAutoFit/>
          </a:bodyPr>
          <a:lstStyle/>
          <a:p>
            <a:pPr>
              <a:spcBef>
                <a:spcPct val="50000"/>
              </a:spcBef>
            </a:pPr>
            <a:r>
              <a:rPr lang="de-CH" sz="1400" b="1"/>
              <a:t>Lösung:</a:t>
            </a:r>
          </a:p>
        </p:txBody>
      </p:sp>
      <p:sp>
        <p:nvSpPr>
          <p:cNvPr id="109583" name="Text Box 15"/>
          <p:cNvSpPr txBox="1">
            <a:spLocks noChangeArrowheads="1"/>
          </p:cNvSpPr>
          <p:nvPr/>
        </p:nvSpPr>
        <p:spPr bwMode="auto">
          <a:xfrm>
            <a:off x="5838825" y="392113"/>
            <a:ext cx="3382963" cy="1793875"/>
          </a:xfrm>
          <a:prstGeom prst="rect">
            <a:avLst/>
          </a:prstGeom>
          <a:noFill/>
          <a:ln w="9525">
            <a:noFill/>
            <a:miter lim="800000"/>
            <a:headEnd/>
            <a:tailEnd/>
          </a:ln>
          <a:effectLst/>
        </p:spPr>
        <p:txBody>
          <a:bodyPr>
            <a:spAutoFit/>
          </a:bodyPr>
          <a:lstStyle/>
          <a:p>
            <a:pPr>
              <a:spcBef>
                <a:spcPct val="50000"/>
              </a:spcBef>
            </a:pPr>
            <a:r>
              <a:rPr lang="de-CH" sz="1400"/>
              <a:t>Kiruna liegt knapp nördlich vom nördlichen Polarkreises. Das </a:t>
            </a:r>
            <a:r>
              <a:rPr lang="de-CH" sz="1400" u="sng"/>
              <a:t>Jahresmittel der Temperatur</a:t>
            </a:r>
            <a:r>
              <a:rPr lang="de-CH" sz="1400"/>
              <a:t> ist -2.0°C. Die </a:t>
            </a:r>
            <a:r>
              <a:rPr lang="de-CH" sz="1400" u="sng"/>
              <a:t>Minimaltemperatur</a:t>
            </a:r>
            <a:r>
              <a:rPr lang="de-CH" sz="1400"/>
              <a:t> im Dezember, Januar und Februar liegt bei -12°C, im Juli erreicht das Thermometer  </a:t>
            </a:r>
            <a:r>
              <a:rPr lang="de-CH" sz="1400" u="sng"/>
              <a:t>maximal</a:t>
            </a:r>
            <a:r>
              <a:rPr lang="de-CH" sz="1400"/>
              <a:t> etwa 12°C. Die </a:t>
            </a:r>
            <a:r>
              <a:rPr lang="de-CH" sz="1400" u="sng"/>
              <a:t>Temperaturdifferenz</a:t>
            </a:r>
            <a:r>
              <a:rPr lang="de-CH" sz="1400"/>
              <a:t> beträgt 24° C.</a:t>
            </a:r>
          </a:p>
        </p:txBody>
      </p:sp>
      <p:sp>
        <p:nvSpPr>
          <p:cNvPr id="109584" name="Text Box 16"/>
          <p:cNvSpPr txBox="1">
            <a:spLocks noChangeArrowheads="1"/>
          </p:cNvSpPr>
          <p:nvPr/>
        </p:nvSpPr>
        <p:spPr bwMode="auto">
          <a:xfrm>
            <a:off x="5854700" y="3209925"/>
            <a:ext cx="3382963" cy="1368425"/>
          </a:xfrm>
          <a:prstGeom prst="rect">
            <a:avLst/>
          </a:prstGeom>
          <a:noFill/>
          <a:ln w="9525">
            <a:noFill/>
            <a:miter lim="800000"/>
            <a:headEnd/>
            <a:tailEnd/>
          </a:ln>
          <a:effectLst/>
        </p:spPr>
        <p:txBody>
          <a:bodyPr>
            <a:spAutoFit/>
          </a:bodyPr>
          <a:lstStyle/>
          <a:p>
            <a:pPr>
              <a:spcBef>
                <a:spcPct val="50000"/>
              </a:spcBef>
            </a:pPr>
            <a:r>
              <a:rPr lang="de-CH" sz="1400"/>
              <a:t>Die </a:t>
            </a:r>
            <a:r>
              <a:rPr lang="de-CH" sz="1400" u="sng"/>
              <a:t>jährliche Niederschlagssumme</a:t>
            </a:r>
            <a:r>
              <a:rPr lang="de-CH" sz="1400"/>
              <a:t> ist mit 453 mm etwa halb so gross wie in Altdorf. Am </a:t>
            </a:r>
            <a:r>
              <a:rPr lang="de-CH" sz="1400" u="sng"/>
              <a:t>meisten Niederschlag</a:t>
            </a:r>
            <a:r>
              <a:rPr lang="de-CH" sz="1400"/>
              <a:t> erwartet man im August (72 mm). Der </a:t>
            </a:r>
            <a:r>
              <a:rPr lang="de-CH" sz="1400" u="sng"/>
              <a:t>trockenste Monat</a:t>
            </a:r>
            <a:r>
              <a:rPr lang="de-CH" sz="1400"/>
              <a:t> ist der Februar mit einer Niederschlagsmenge von 15 mm.</a:t>
            </a:r>
          </a:p>
        </p:txBody>
      </p:sp>
      <p:sp>
        <p:nvSpPr>
          <p:cNvPr id="109585" name="Text Box 17"/>
          <p:cNvSpPr txBox="1">
            <a:spLocks noChangeArrowheads="1"/>
          </p:cNvSpPr>
          <p:nvPr/>
        </p:nvSpPr>
        <p:spPr bwMode="auto">
          <a:xfrm>
            <a:off x="5868988" y="4675188"/>
            <a:ext cx="3382962" cy="730250"/>
          </a:xfrm>
          <a:prstGeom prst="rect">
            <a:avLst/>
          </a:prstGeom>
          <a:noFill/>
          <a:ln w="9525">
            <a:noFill/>
            <a:miter lim="800000"/>
            <a:headEnd/>
            <a:tailEnd/>
          </a:ln>
          <a:effectLst/>
        </p:spPr>
        <p:txBody>
          <a:bodyPr>
            <a:spAutoFit/>
          </a:bodyPr>
          <a:lstStyle/>
          <a:p>
            <a:pPr>
              <a:spcBef>
                <a:spcPct val="50000"/>
              </a:spcBef>
            </a:pPr>
            <a:r>
              <a:rPr lang="de-CH" sz="1400">
                <a:solidFill>
                  <a:srgbClr val="008000"/>
                </a:solidFill>
              </a:rPr>
              <a:t>Die </a:t>
            </a:r>
            <a:r>
              <a:rPr lang="de-CH" sz="1400" u="sng">
                <a:solidFill>
                  <a:srgbClr val="008000"/>
                </a:solidFill>
              </a:rPr>
              <a:t>Wachstumsperiode</a:t>
            </a:r>
            <a:r>
              <a:rPr lang="de-CH" sz="1400">
                <a:solidFill>
                  <a:srgbClr val="008000"/>
                </a:solidFill>
              </a:rPr>
              <a:t> dauert drei Monate, nämlich von Ende Mai bis Anfangs September.</a:t>
            </a:r>
          </a:p>
        </p:txBody>
      </p:sp>
      <p:sp>
        <p:nvSpPr>
          <p:cNvPr id="109587" name="Line 19"/>
          <p:cNvSpPr>
            <a:spLocks noChangeShapeType="1"/>
          </p:cNvSpPr>
          <p:nvPr/>
        </p:nvSpPr>
        <p:spPr bwMode="auto">
          <a:xfrm flipH="1">
            <a:off x="2481263" y="5176838"/>
            <a:ext cx="4762" cy="1109662"/>
          </a:xfrm>
          <a:prstGeom prst="line">
            <a:avLst/>
          </a:prstGeom>
          <a:noFill/>
          <a:ln w="28575">
            <a:solidFill>
              <a:srgbClr val="008000"/>
            </a:solidFill>
            <a:prstDash val="sysDot"/>
            <a:round/>
            <a:headEnd/>
            <a:tailEnd/>
          </a:ln>
          <a:effectLst/>
        </p:spPr>
        <p:txBody>
          <a:bodyPr/>
          <a:lstStyle/>
          <a:p>
            <a:endParaRPr lang="de-CH"/>
          </a:p>
        </p:txBody>
      </p:sp>
      <p:sp>
        <p:nvSpPr>
          <p:cNvPr id="109589" name="Line 21"/>
          <p:cNvSpPr>
            <a:spLocks noChangeShapeType="1"/>
          </p:cNvSpPr>
          <p:nvPr/>
        </p:nvSpPr>
        <p:spPr bwMode="auto">
          <a:xfrm>
            <a:off x="2490788" y="6262688"/>
            <a:ext cx="1362075" cy="0"/>
          </a:xfrm>
          <a:prstGeom prst="line">
            <a:avLst/>
          </a:prstGeom>
          <a:noFill/>
          <a:ln w="76200">
            <a:solidFill>
              <a:schemeClr val="folHlink"/>
            </a:solidFill>
            <a:round/>
            <a:headEnd/>
            <a:tailEnd/>
          </a:ln>
          <a:effectLst/>
        </p:spPr>
        <p:txBody>
          <a:bodyPr/>
          <a:lstStyle/>
          <a:p>
            <a:endParaRPr lang="de-CH"/>
          </a:p>
        </p:txBody>
      </p:sp>
      <p:sp>
        <p:nvSpPr>
          <p:cNvPr id="109588" name="Line 20"/>
          <p:cNvSpPr>
            <a:spLocks noChangeShapeType="1"/>
          </p:cNvSpPr>
          <p:nvPr/>
        </p:nvSpPr>
        <p:spPr bwMode="auto">
          <a:xfrm>
            <a:off x="3854450" y="5178425"/>
            <a:ext cx="0" cy="1119188"/>
          </a:xfrm>
          <a:prstGeom prst="line">
            <a:avLst/>
          </a:prstGeom>
          <a:noFill/>
          <a:ln w="28575">
            <a:solidFill>
              <a:srgbClr val="008000"/>
            </a:solidFill>
            <a:prstDash val="sysDot"/>
            <a:round/>
            <a:headEnd/>
            <a:tailEnd/>
          </a:ln>
          <a:effectLst/>
        </p:spPr>
        <p:txBody>
          <a:bodyPr/>
          <a:lstStyle/>
          <a:p>
            <a:endParaRPr lang="de-CH"/>
          </a:p>
        </p:txBody>
      </p:sp>
      <p:sp>
        <p:nvSpPr>
          <p:cNvPr id="109590" name="Text Box 22"/>
          <p:cNvSpPr txBox="1">
            <a:spLocks noChangeArrowheads="1"/>
          </p:cNvSpPr>
          <p:nvPr/>
        </p:nvSpPr>
        <p:spPr bwMode="auto">
          <a:xfrm>
            <a:off x="5837238" y="2170113"/>
            <a:ext cx="3382962" cy="942975"/>
          </a:xfrm>
          <a:prstGeom prst="rect">
            <a:avLst/>
          </a:prstGeom>
          <a:noFill/>
          <a:ln w="9525">
            <a:noFill/>
            <a:miter lim="800000"/>
            <a:headEnd/>
            <a:tailEnd/>
          </a:ln>
          <a:effectLst/>
        </p:spPr>
        <p:txBody>
          <a:bodyPr>
            <a:spAutoFit/>
          </a:bodyPr>
          <a:lstStyle/>
          <a:p>
            <a:pPr>
              <a:spcBef>
                <a:spcPct val="50000"/>
              </a:spcBef>
            </a:pPr>
            <a:r>
              <a:rPr lang="de-CH" sz="1400">
                <a:solidFill>
                  <a:srgbClr val="008000"/>
                </a:solidFill>
              </a:rPr>
              <a:t>Die </a:t>
            </a:r>
            <a:r>
              <a:rPr lang="de-CH" sz="1400" u="sng">
                <a:solidFill>
                  <a:srgbClr val="008000"/>
                </a:solidFill>
              </a:rPr>
              <a:t>Frostperiode</a:t>
            </a:r>
            <a:r>
              <a:rPr lang="de-CH" sz="1400">
                <a:solidFill>
                  <a:srgbClr val="008000"/>
                </a:solidFill>
              </a:rPr>
              <a:t> beginnt im Oktober und erstreckt sich bis Ende April. Sieben Monate lang sind die Durchschnitt-temperaturen unter 0°C.</a:t>
            </a:r>
          </a:p>
        </p:txBody>
      </p:sp>
      <p:sp>
        <p:nvSpPr>
          <p:cNvPr id="109591" name="Line 23"/>
          <p:cNvSpPr>
            <a:spLocks noChangeShapeType="1"/>
          </p:cNvSpPr>
          <p:nvPr/>
        </p:nvSpPr>
        <p:spPr bwMode="auto">
          <a:xfrm>
            <a:off x="2133600" y="5391150"/>
            <a:ext cx="0" cy="847725"/>
          </a:xfrm>
          <a:prstGeom prst="line">
            <a:avLst/>
          </a:prstGeom>
          <a:noFill/>
          <a:ln w="28575">
            <a:solidFill>
              <a:srgbClr val="990000"/>
            </a:solidFill>
            <a:prstDash val="sysDot"/>
            <a:round/>
            <a:headEnd/>
            <a:tailEnd/>
          </a:ln>
          <a:effectLst/>
        </p:spPr>
        <p:txBody>
          <a:bodyPr/>
          <a:lstStyle/>
          <a:p>
            <a:endParaRPr lang="de-CH"/>
          </a:p>
        </p:txBody>
      </p:sp>
      <p:sp>
        <p:nvSpPr>
          <p:cNvPr id="109593" name="Line 25"/>
          <p:cNvSpPr>
            <a:spLocks noChangeShapeType="1"/>
          </p:cNvSpPr>
          <p:nvPr/>
        </p:nvSpPr>
        <p:spPr bwMode="auto">
          <a:xfrm>
            <a:off x="457200" y="6257925"/>
            <a:ext cx="1676400" cy="0"/>
          </a:xfrm>
          <a:prstGeom prst="line">
            <a:avLst/>
          </a:prstGeom>
          <a:noFill/>
          <a:ln w="76200">
            <a:solidFill>
              <a:srgbClr val="CC66FF"/>
            </a:solidFill>
            <a:round/>
            <a:headEnd/>
            <a:tailEnd/>
          </a:ln>
          <a:effectLst/>
        </p:spPr>
        <p:txBody>
          <a:bodyPr/>
          <a:lstStyle/>
          <a:p>
            <a:endParaRPr lang="de-CH"/>
          </a:p>
        </p:txBody>
      </p:sp>
      <p:sp>
        <p:nvSpPr>
          <p:cNvPr id="109594" name="Line 26"/>
          <p:cNvSpPr>
            <a:spLocks noChangeShapeType="1"/>
          </p:cNvSpPr>
          <p:nvPr/>
        </p:nvSpPr>
        <p:spPr bwMode="auto">
          <a:xfrm>
            <a:off x="4206875" y="5397500"/>
            <a:ext cx="0" cy="847725"/>
          </a:xfrm>
          <a:prstGeom prst="line">
            <a:avLst/>
          </a:prstGeom>
          <a:noFill/>
          <a:ln w="28575">
            <a:solidFill>
              <a:srgbClr val="990000"/>
            </a:solidFill>
            <a:prstDash val="sysDot"/>
            <a:round/>
            <a:headEnd/>
            <a:tailEnd/>
          </a:ln>
          <a:effectLst/>
        </p:spPr>
        <p:txBody>
          <a:bodyPr/>
          <a:lstStyle/>
          <a:p>
            <a:endParaRPr lang="de-CH"/>
          </a:p>
        </p:txBody>
      </p:sp>
      <p:sp>
        <p:nvSpPr>
          <p:cNvPr id="109595" name="Line 27"/>
          <p:cNvSpPr>
            <a:spLocks noChangeShapeType="1"/>
          </p:cNvSpPr>
          <p:nvPr/>
        </p:nvSpPr>
        <p:spPr bwMode="auto">
          <a:xfrm>
            <a:off x="4197350" y="6245225"/>
            <a:ext cx="1200150" cy="0"/>
          </a:xfrm>
          <a:prstGeom prst="line">
            <a:avLst/>
          </a:prstGeom>
          <a:noFill/>
          <a:ln w="76200">
            <a:solidFill>
              <a:srgbClr val="CC66FF"/>
            </a:solidFill>
            <a:round/>
            <a:headEnd/>
            <a:tailEnd/>
          </a:ln>
          <a:effectLst/>
        </p:spPr>
        <p:txBody>
          <a:bodyPr/>
          <a:lstStyle/>
          <a:p>
            <a:endParaRPr lang="de-CH"/>
          </a:p>
        </p:txBody>
      </p:sp>
      <p:sp>
        <p:nvSpPr>
          <p:cNvPr id="109596" name="Text Box 28"/>
          <p:cNvSpPr txBox="1">
            <a:spLocks noChangeArrowheads="1"/>
          </p:cNvSpPr>
          <p:nvPr/>
        </p:nvSpPr>
        <p:spPr bwMode="auto">
          <a:xfrm>
            <a:off x="5881688" y="5580063"/>
            <a:ext cx="3382962" cy="1262062"/>
          </a:xfrm>
          <a:prstGeom prst="rect">
            <a:avLst/>
          </a:prstGeom>
          <a:noFill/>
          <a:ln w="9525">
            <a:noFill/>
            <a:miter lim="800000"/>
            <a:headEnd/>
            <a:tailEnd/>
          </a:ln>
          <a:effectLst/>
        </p:spPr>
        <p:txBody>
          <a:bodyPr>
            <a:spAutoFit/>
          </a:bodyPr>
          <a:lstStyle/>
          <a:p>
            <a:pPr>
              <a:spcBef>
                <a:spcPct val="50000"/>
              </a:spcBef>
            </a:pPr>
            <a:r>
              <a:rPr lang="de-CH" sz="1400" u="sng"/>
              <a:t>Fazit</a:t>
            </a:r>
            <a:r>
              <a:rPr lang="de-CH" sz="1400"/>
              <a:t>: </a:t>
            </a:r>
          </a:p>
          <a:p>
            <a:pPr>
              <a:spcBef>
                <a:spcPct val="50000"/>
              </a:spcBef>
            </a:pPr>
            <a:r>
              <a:rPr lang="de-CH" sz="1400"/>
              <a:t>Ein kurzer Sommer mit Niederschlag und ein langer kalter, aber eher trockener Winter. Nordeuropäisches Klima.</a:t>
            </a:r>
          </a:p>
        </p:txBody>
      </p:sp>
      <p:sp>
        <p:nvSpPr>
          <p:cNvPr id="109597" name="Text Box 29"/>
          <p:cNvSpPr txBox="1">
            <a:spLocks noChangeArrowheads="1"/>
          </p:cNvSpPr>
          <p:nvPr/>
        </p:nvSpPr>
        <p:spPr bwMode="auto">
          <a:xfrm>
            <a:off x="3375025" y="1162050"/>
            <a:ext cx="2446338" cy="739775"/>
          </a:xfrm>
          <a:prstGeom prst="rect">
            <a:avLst/>
          </a:prstGeom>
          <a:noFill/>
          <a:ln w="9525">
            <a:solidFill>
              <a:srgbClr val="008000"/>
            </a:solidFill>
            <a:miter lim="800000"/>
            <a:headEnd/>
            <a:tailEnd/>
          </a:ln>
          <a:effectLst/>
        </p:spPr>
        <p:txBody>
          <a:bodyPr>
            <a:spAutoFit/>
          </a:bodyPr>
          <a:lstStyle/>
          <a:p>
            <a:pPr>
              <a:spcBef>
                <a:spcPct val="50000"/>
              </a:spcBef>
            </a:pPr>
            <a:r>
              <a:rPr lang="de-CH" sz="1400">
                <a:solidFill>
                  <a:srgbClr val="FF3300"/>
                </a:solidFill>
              </a:rPr>
              <a:t>Hinweis: Mit Temperatur ist immer die durchschnittliche Temperatur gemeint!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95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95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95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5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95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959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958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95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958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958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958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95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1" grpId="0"/>
      <p:bldP spid="109583" grpId="0"/>
      <p:bldP spid="109584" grpId="0"/>
      <p:bldP spid="109585" grpId="0"/>
      <p:bldP spid="109587" grpId="0" animBg="1"/>
      <p:bldP spid="109589" grpId="0" animBg="1"/>
      <p:bldP spid="109588" grpId="0" animBg="1"/>
      <p:bldP spid="109590" grpId="0"/>
      <p:bldP spid="109591" grpId="0" animBg="1"/>
      <p:bldP spid="109593" grpId="0" animBg="1"/>
      <p:bldP spid="109594" grpId="0" animBg="1"/>
      <p:bldP spid="109595" grpId="0" animBg="1"/>
      <p:bldP spid="109596" grpId="0"/>
      <p:bldP spid="10959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WordArt 4"/>
          <p:cNvSpPr>
            <a:spLocks noChangeArrowheads="1" noChangeShapeType="1" noTextEdit="1"/>
          </p:cNvSpPr>
          <p:nvPr/>
        </p:nvSpPr>
        <p:spPr bwMode="auto">
          <a:xfrm>
            <a:off x="3948113" y="3108325"/>
            <a:ext cx="1247775" cy="647700"/>
          </a:xfrm>
          <a:prstGeom prst="rect">
            <a:avLst/>
          </a:prstGeom>
        </p:spPr>
        <p:txBody>
          <a:bodyPr wrap="none" fromWordArt="1">
            <a:prstTxWarp prst="textPlain">
              <a:avLst>
                <a:gd name="adj" fmla="val 50000"/>
              </a:avLst>
            </a:prstTxWarp>
          </a:bodyPr>
          <a:lstStyle/>
          <a:p>
            <a:pPr algn="ctr"/>
            <a:r>
              <a:rPr lang="de-CH" sz="3600" kern="10">
                <a:ln w="9525">
                  <a:solidFill>
                    <a:srgbClr val="000000"/>
                  </a:solidFill>
                  <a:round/>
                  <a:headEnd/>
                  <a:tailEnd/>
                </a:ln>
                <a:solidFill>
                  <a:srgbClr val="FFFFFF"/>
                </a:solidFill>
                <a:latin typeface="Arial Black"/>
              </a:rPr>
              <a:t>Ende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 calcmode="lin" valueType="num">
                                      <p:cBhvr additive="base">
                                        <p:cTn id="7" dur="500" fill="hold"/>
                                        <p:tgtEl>
                                          <p:spTgt spid="74756"/>
                                        </p:tgtEl>
                                        <p:attrNameLst>
                                          <p:attrName>ppt_x</p:attrName>
                                        </p:attrNameLst>
                                      </p:cBhvr>
                                      <p:tavLst>
                                        <p:tav tm="0">
                                          <p:val>
                                            <p:strVal val="#ppt_x"/>
                                          </p:val>
                                        </p:tav>
                                        <p:tav tm="100000">
                                          <p:val>
                                            <p:strVal val="#ppt_x"/>
                                          </p:val>
                                        </p:tav>
                                      </p:tavLst>
                                    </p:anim>
                                    <p:anim calcmode="lin" valueType="num">
                                      <p:cBhvr additive="base">
                                        <p:cTn id="8" dur="500" fill="hold"/>
                                        <p:tgtEl>
                                          <p:spTgt spid="747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de-DE"/>
          </a:p>
        </p:txBody>
      </p:sp>
      <p:sp>
        <p:nvSpPr>
          <p:cNvPr id="95235" name="Rectangle 3"/>
          <p:cNvSpPr>
            <a:spLocks noGrp="1" noChangeArrowheads="1"/>
          </p:cNvSpPr>
          <p:nvPr>
            <p:ph type="body" idx="1"/>
          </p:nvPr>
        </p:nvSpPr>
        <p:spPr/>
        <p:txBody>
          <a:bodyPr/>
          <a:lstStyle/>
          <a:p>
            <a:endParaRPr lang="de-D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9" name="Picture 5" descr="Klimaraster3"/>
          <p:cNvPicPr>
            <a:picLocks noChangeAspect="1" noChangeArrowheads="1"/>
          </p:cNvPicPr>
          <p:nvPr>
            <p:ph sz="half" idx="2"/>
          </p:nvPr>
        </p:nvPicPr>
        <p:blipFill>
          <a:blip r:embed="rId2" cstate="print"/>
          <a:srcRect/>
          <a:stretch>
            <a:fillRect/>
          </a:stretch>
        </p:blipFill>
        <p:spPr>
          <a:xfrm>
            <a:off x="3717925" y="100013"/>
            <a:ext cx="5354638" cy="6573837"/>
          </a:xfrm>
          <a:noFill/>
          <a:ln/>
        </p:spPr>
      </p:pic>
      <p:sp>
        <p:nvSpPr>
          <p:cNvPr id="98317" name="Rectangle 13"/>
          <p:cNvSpPr>
            <a:spLocks noChangeArrowheads="1"/>
          </p:cNvSpPr>
          <p:nvPr/>
        </p:nvSpPr>
        <p:spPr bwMode="auto">
          <a:xfrm>
            <a:off x="471488" y="303213"/>
            <a:ext cx="2482850" cy="490537"/>
          </a:xfrm>
          <a:prstGeom prst="rect">
            <a:avLst/>
          </a:prstGeom>
          <a:noFill/>
          <a:ln w="9525">
            <a:noFill/>
            <a:miter lim="800000"/>
            <a:headEnd/>
            <a:tailEnd/>
          </a:ln>
          <a:effectLst/>
        </p:spPr>
        <p:txBody>
          <a:bodyPr anchor="ctr"/>
          <a:lstStyle/>
          <a:p>
            <a:r>
              <a:rPr lang="de-CH" sz="2400"/>
              <a:t>Arbeitsblatt 1</a:t>
            </a:r>
          </a:p>
        </p:txBody>
      </p:sp>
      <p:sp>
        <p:nvSpPr>
          <p:cNvPr id="98318" name="Text Box 14"/>
          <p:cNvSpPr txBox="1">
            <a:spLocks noChangeArrowheads="1"/>
          </p:cNvSpPr>
          <p:nvPr/>
        </p:nvSpPr>
        <p:spPr bwMode="auto">
          <a:xfrm>
            <a:off x="482600" y="668338"/>
            <a:ext cx="2859088" cy="274637"/>
          </a:xfrm>
          <a:prstGeom prst="rect">
            <a:avLst/>
          </a:prstGeom>
          <a:noFill/>
          <a:ln w="9525">
            <a:noFill/>
            <a:miter lim="800000"/>
            <a:headEnd/>
            <a:tailEnd/>
          </a:ln>
          <a:effectLst/>
        </p:spPr>
        <p:txBody>
          <a:bodyPr>
            <a:spAutoFit/>
          </a:bodyPr>
          <a:lstStyle/>
          <a:p>
            <a:pPr>
              <a:spcBef>
                <a:spcPct val="50000"/>
              </a:spcBef>
            </a:pPr>
            <a:r>
              <a:rPr lang="de-CH" sz="1200"/>
              <a:t>Zum Lernprogramm „Klimadiagramme“</a:t>
            </a:r>
          </a:p>
        </p:txBody>
      </p:sp>
      <p:graphicFrame>
        <p:nvGraphicFramePr>
          <p:cNvPr id="98320" name="Group 16"/>
          <p:cNvGraphicFramePr>
            <a:graphicFrameLocks noGrp="1"/>
          </p:cNvGraphicFramePr>
          <p:nvPr/>
        </p:nvGraphicFramePr>
        <p:xfrm>
          <a:off x="514350" y="1922463"/>
          <a:ext cx="2471738" cy="4108704"/>
        </p:xfrm>
        <a:graphic>
          <a:graphicData uri="http://schemas.openxmlformats.org/drawingml/2006/table">
            <a:tbl>
              <a:tblPr/>
              <a:tblGrid>
                <a:gridCol w="823913"/>
                <a:gridCol w="823912"/>
                <a:gridCol w="823913"/>
              </a:tblGrid>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Monat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Temp.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Nied.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(mm)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68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FEB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66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MRZ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APR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MAI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JUN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JUL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AUG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SEP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OKT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NOV</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DEZ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8378" name="Text Box 74"/>
          <p:cNvSpPr txBox="1">
            <a:spLocks noChangeArrowheads="1"/>
          </p:cNvSpPr>
          <p:nvPr/>
        </p:nvSpPr>
        <p:spPr bwMode="auto">
          <a:xfrm>
            <a:off x="517525" y="6007100"/>
            <a:ext cx="2232025" cy="304800"/>
          </a:xfrm>
          <a:prstGeom prst="rect">
            <a:avLst/>
          </a:prstGeom>
          <a:noFill/>
          <a:ln w="9525">
            <a:noFill/>
            <a:miter lim="800000"/>
            <a:headEnd/>
            <a:tailEnd/>
          </a:ln>
          <a:effectLst/>
        </p:spPr>
        <p:txBody>
          <a:bodyPr>
            <a:spAutoFit/>
          </a:bodyPr>
          <a:lstStyle/>
          <a:p>
            <a:pPr>
              <a:spcBef>
                <a:spcPct val="50000"/>
              </a:spcBef>
            </a:pPr>
            <a:r>
              <a:rPr lang="de-CH" sz="1400"/>
              <a:t>Klimatabelle Altdorf UR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71488" y="303213"/>
            <a:ext cx="2482850" cy="490537"/>
          </a:xfrm>
        </p:spPr>
        <p:txBody>
          <a:bodyPr/>
          <a:lstStyle/>
          <a:p>
            <a:pPr algn="l"/>
            <a:r>
              <a:rPr lang="de-CH" sz="2400">
                <a:solidFill>
                  <a:schemeClr val="tx1"/>
                </a:solidFill>
              </a:rPr>
              <a:t>Arbeitsblatt 2</a:t>
            </a:r>
          </a:p>
        </p:txBody>
      </p:sp>
      <p:graphicFrame>
        <p:nvGraphicFramePr>
          <p:cNvPr id="97283" name="Object 3"/>
          <p:cNvGraphicFramePr>
            <a:graphicFrameLocks noChangeAspect="1"/>
          </p:cNvGraphicFramePr>
          <p:nvPr>
            <p:ph sz="half" idx="1"/>
          </p:nvPr>
        </p:nvGraphicFramePr>
        <p:xfrm>
          <a:off x="565150" y="2655888"/>
          <a:ext cx="2554288" cy="3802062"/>
        </p:xfrm>
        <a:graphic>
          <a:graphicData uri="http://schemas.openxmlformats.org/presentationml/2006/ole">
            <p:oleObj spid="_x0000_s97283" name="Photo Editor-Foto" r:id="rId3" imgW="5847619" imgH="3572374" progId="MSPhotoEd.3">
              <p:embed/>
            </p:oleObj>
          </a:graphicData>
        </a:graphic>
      </p:graphicFrame>
      <p:sp>
        <p:nvSpPr>
          <p:cNvPr id="97284" name="Text Box 4"/>
          <p:cNvSpPr txBox="1">
            <a:spLocks noChangeArrowheads="1"/>
          </p:cNvSpPr>
          <p:nvPr/>
        </p:nvSpPr>
        <p:spPr bwMode="auto">
          <a:xfrm>
            <a:off x="395288" y="1304925"/>
            <a:ext cx="3322637" cy="836613"/>
          </a:xfrm>
          <a:prstGeom prst="rect">
            <a:avLst/>
          </a:prstGeom>
          <a:noFill/>
          <a:ln w="9525">
            <a:noFill/>
            <a:miter lim="800000"/>
            <a:headEnd/>
            <a:tailEnd/>
          </a:ln>
          <a:effectLst/>
        </p:spPr>
        <p:txBody>
          <a:bodyPr>
            <a:spAutoFit/>
          </a:bodyPr>
          <a:lstStyle/>
          <a:p>
            <a:pPr>
              <a:spcBef>
                <a:spcPct val="50000"/>
              </a:spcBef>
            </a:pPr>
            <a:r>
              <a:rPr lang="de-CH" sz="1400"/>
              <a:t>Zeichne das Klimadiagramm für Brest</a:t>
            </a:r>
          </a:p>
          <a:p>
            <a:pPr>
              <a:spcBef>
                <a:spcPct val="50000"/>
              </a:spcBef>
            </a:pPr>
            <a:r>
              <a:rPr lang="de-CH" sz="1400"/>
              <a:t>(Brest liegt in der Bretagne, im Nordwesten von Frankreich).</a:t>
            </a:r>
          </a:p>
        </p:txBody>
      </p:sp>
      <p:pic>
        <p:nvPicPr>
          <p:cNvPr id="97285" name="Picture 5" descr="Klimaraster3"/>
          <p:cNvPicPr>
            <a:picLocks noChangeAspect="1" noChangeArrowheads="1"/>
          </p:cNvPicPr>
          <p:nvPr>
            <p:ph sz="half" idx="2"/>
          </p:nvPr>
        </p:nvPicPr>
        <p:blipFill>
          <a:blip r:embed="rId4" cstate="print"/>
          <a:srcRect/>
          <a:stretch>
            <a:fillRect/>
          </a:stretch>
        </p:blipFill>
        <p:spPr>
          <a:xfrm>
            <a:off x="3717925" y="100013"/>
            <a:ext cx="5354638" cy="6573837"/>
          </a:xfrm>
          <a:noFill/>
          <a:ln/>
        </p:spPr>
      </p:pic>
      <p:sp>
        <p:nvSpPr>
          <p:cNvPr id="97287" name="Text Box 7"/>
          <p:cNvSpPr txBox="1">
            <a:spLocks noChangeArrowheads="1"/>
          </p:cNvSpPr>
          <p:nvPr/>
        </p:nvSpPr>
        <p:spPr bwMode="auto">
          <a:xfrm>
            <a:off x="482600" y="668338"/>
            <a:ext cx="2859088" cy="274637"/>
          </a:xfrm>
          <a:prstGeom prst="rect">
            <a:avLst/>
          </a:prstGeom>
          <a:noFill/>
          <a:ln w="9525">
            <a:noFill/>
            <a:miter lim="800000"/>
            <a:headEnd/>
            <a:tailEnd/>
          </a:ln>
          <a:effectLst/>
        </p:spPr>
        <p:txBody>
          <a:bodyPr>
            <a:spAutoFit/>
          </a:bodyPr>
          <a:lstStyle/>
          <a:p>
            <a:pPr>
              <a:spcBef>
                <a:spcPct val="50000"/>
              </a:spcBef>
            </a:pPr>
            <a:r>
              <a:rPr lang="de-CH" sz="1200"/>
              <a:t>Zum Lernprogramm „Klimadiagramme“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l"/>
            <a:r>
              <a:rPr lang="de-CH" sz="2400"/>
              <a:t>4.1 Klimadiagramme</a:t>
            </a:r>
          </a:p>
        </p:txBody>
      </p:sp>
      <p:sp>
        <p:nvSpPr>
          <p:cNvPr id="53251" name="Text Box 3"/>
          <p:cNvSpPr txBox="1">
            <a:spLocks noChangeArrowheads="1"/>
          </p:cNvSpPr>
          <p:nvPr/>
        </p:nvSpPr>
        <p:spPr bwMode="auto">
          <a:xfrm>
            <a:off x="539750" y="908050"/>
            <a:ext cx="8604250" cy="2047875"/>
          </a:xfrm>
          <a:prstGeom prst="rect">
            <a:avLst/>
          </a:prstGeom>
          <a:noFill/>
          <a:ln w="9525">
            <a:noFill/>
            <a:miter lim="800000"/>
            <a:headEnd/>
            <a:tailEnd/>
          </a:ln>
          <a:effectLst/>
        </p:spPr>
        <p:txBody>
          <a:bodyPr>
            <a:spAutoFit/>
          </a:bodyPr>
          <a:lstStyle/>
          <a:p>
            <a:r>
              <a:rPr lang="de-DE" sz="1600"/>
              <a:t>Die Wetterprognose zeigt dir die Wetterentwicklung in den nächsten Tagen. Wenn du am Wochenende Ski fahren gehen willst, dann ist das eine gute Informationsquelle.</a:t>
            </a:r>
          </a:p>
          <a:p>
            <a:endParaRPr lang="de-DE" sz="1600"/>
          </a:p>
          <a:p>
            <a:r>
              <a:rPr lang="de-DE" sz="1600"/>
              <a:t>Nehmen wir jetzt aber an, dass du an Ostern eine Reise nach Rom machen möchtest. Dabei interessiert es natürlich, welches Wetter zu erwarten ist. Aber keine Wetterprognose kann dir auf Monate voraus vernünftige Angaben liefern.</a:t>
            </a:r>
          </a:p>
          <a:p>
            <a:endParaRPr lang="de-DE" sz="1600"/>
          </a:p>
          <a:p>
            <a:r>
              <a:rPr lang="de-DE" sz="1600"/>
              <a:t>Hier ist es besser, wenn man ein Klimadiagramm zu Rate zieht.</a:t>
            </a:r>
            <a:endParaRPr lang="de-DE"/>
          </a:p>
        </p:txBody>
      </p:sp>
      <p:pic>
        <p:nvPicPr>
          <p:cNvPr id="53254" name="Picture 6"/>
          <p:cNvPicPr>
            <a:picLocks noChangeAspect="1" noChangeArrowheads="1"/>
          </p:cNvPicPr>
          <p:nvPr>
            <p:ph idx="1"/>
          </p:nvPr>
        </p:nvPicPr>
        <p:blipFill>
          <a:blip r:embed="rId2" cstate="print"/>
          <a:srcRect/>
          <a:stretch>
            <a:fillRect/>
          </a:stretch>
        </p:blipFill>
        <p:spPr>
          <a:xfrm>
            <a:off x="684213" y="3141663"/>
            <a:ext cx="4762500" cy="3295650"/>
          </a:xfrm>
          <a:noFill/>
          <a:ln/>
        </p:spPr>
      </p:pic>
      <p:sp>
        <p:nvSpPr>
          <p:cNvPr id="53255" name="Text Box 7"/>
          <p:cNvSpPr txBox="1">
            <a:spLocks noChangeArrowheads="1"/>
          </p:cNvSpPr>
          <p:nvPr/>
        </p:nvSpPr>
        <p:spPr bwMode="auto">
          <a:xfrm>
            <a:off x="5580063" y="4365625"/>
            <a:ext cx="2663825" cy="1925638"/>
          </a:xfrm>
          <a:prstGeom prst="rect">
            <a:avLst/>
          </a:prstGeom>
          <a:noFill/>
          <a:ln w="9525">
            <a:noFill/>
            <a:miter lim="800000"/>
            <a:headEnd/>
            <a:tailEnd/>
          </a:ln>
          <a:effectLst/>
        </p:spPr>
        <p:txBody>
          <a:bodyPr>
            <a:spAutoFit/>
          </a:bodyPr>
          <a:lstStyle/>
          <a:p>
            <a:pPr>
              <a:spcBef>
                <a:spcPct val="50000"/>
              </a:spcBef>
            </a:pPr>
            <a:r>
              <a:rPr lang="de-CH" sz="1600"/>
              <a:t>Die Grafik zeigt das Klimadiagramm für Rom.</a:t>
            </a:r>
          </a:p>
          <a:p>
            <a:pPr>
              <a:spcBef>
                <a:spcPct val="50000"/>
              </a:spcBef>
            </a:pPr>
            <a:r>
              <a:rPr lang="de-CH" sz="1600"/>
              <a:t>Die nächsten Lernschritte zeigen dir, wie man ein Klimadiagramm zeichnet und welche Informationen man daraus ableiten kann. </a:t>
            </a:r>
          </a:p>
        </p:txBody>
      </p:sp>
      <p:sp>
        <p:nvSpPr>
          <p:cNvPr id="53256" name="Freeform 8" descr="10%"/>
          <p:cNvSpPr>
            <a:spLocks/>
          </p:cNvSpPr>
          <p:nvPr/>
        </p:nvSpPr>
        <p:spPr bwMode="auto">
          <a:xfrm>
            <a:off x="2384425" y="5553075"/>
            <a:ext cx="547688" cy="414338"/>
          </a:xfrm>
          <a:custGeom>
            <a:avLst/>
            <a:gdLst/>
            <a:ahLst/>
            <a:cxnLst>
              <a:cxn ang="0">
                <a:pos x="0" y="32"/>
              </a:cxn>
              <a:cxn ang="0">
                <a:pos x="117" y="0"/>
              </a:cxn>
              <a:cxn ang="0">
                <a:pos x="258" y="0"/>
              </a:cxn>
              <a:cxn ang="0">
                <a:pos x="342" y="23"/>
              </a:cxn>
              <a:cxn ang="0">
                <a:pos x="271" y="192"/>
              </a:cxn>
              <a:cxn ang="0">
                <a:pos x="129" y="252"/>
              </a:cxn>
              <a:cxn ang="0">
                <a:pos x="0" y="32"/>
              </a:cxn>
            </a:cxnLst>
            <a:rect l="0" t="0" r="r" b="b"/>
            <a:pathLst>
              <a:path w="342" h="252">
                <a:moveTo>
                  <a:pt x="0" y="32"/>
                </a:moveTo>
                <a:lnTo>
                  <a:pt x="117" y="0"/>
                </a:lnTo>
                <a:lnTo>
                  <a:pt x="258" y="0"/>
                </a:lnTo>
                <a:lnTo>
                  <a:pt x="342" y="23"/>
                </a:lnTo>
                <a:lnTo>
                  <a:pt x="271" y="192"/>
                </a:lnTo>
                <a:lnTo>
                  <a:pt x="129" y="252"/>
                </a:lnTo>
                <a:lnTo>
                  <a:pt x="0" y="32"/>
                </a:lnTo>
                <a:close/>
              </a:path>
            </a:pathLst>
          </a:custGeom>
          <a:pattFill prst="pct10">
            <a:fgClr>
              <a:srgbClr val="FF3300"/>
            </a:fgClr>
            <a:bgClr>
              <a:schemeClr val="bg1"/>
            </a:bgClr>
          </a:pattFill>
          <a:ln w="9525">
            <a:noFill/>
            <a:round/>
            <a:headEnd/>
            <a:tailEnd/>
          </a:ln>
          <a:effectLst/>
        </p:spPr>
        <p:txBody>
          <a:bodyPr/>
          <a:lstStyle/>
          <a:p>
            <a:endParaRPr lang="de-CH"/>
          </a:p>
        </p:txBody>
      </p:sp>
      <p:sp>
        <p:nvSpPr>
          <p:cNvPr id="53257" name="AutoShape 9">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5" grpId="0"/>
      <p:bldP spid="532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l"/>
            <a:r>
              <a:rPr lang="de-CH" sz="2400"/>
              <a:t>4.2 Klimadiagramme zeichnen</a:t>
            </a:r>
          </a:p>
        </p:txBody>
      </p:sp>
      <p:pic>
        <p:nvPicPr>
          <p:cNvPr id="63499" name="Picture 11" descr="Raste502"/>
          <p:cNvPicPr>
            <a:picLocks noChangeAspect="1" noChangeArrowheads="1"/>
          </p:cNvPicPr>
          <p:nvPr>
            <p:ph sz="half" idx="1"/>
          </p:nvPr>
        </p:nvPicPr>
        <p:blipFill>
          <a:blip r:embed="rId2" cstate="print"/>
          <a:srcRect/>
          <a:stretch>
            <a:fillRect/>
          </a:stretch>
        </p:blipFill>
        <p:spPr>
          <a:xfrm>
            <a:off x="4541838" y="1763713"/>
            <a:ext cx="3983037" cy="4891087"/>
          </a:xfrm>
          <a:noFill/>
          <a:ln/>
        </p:spPr>
      </p:pic>
      <p:sp>
        <p:nvSpPr>
          <p:cNvPr id="63491" name="Text Box 3"/>
          <p:cNvSpPr txBox="1">
            <a:spLocks noChangeArrowheads="1"/>
          </p:cNvSpPr>
          <p:nvPr/>
        </p:nvSpPr>
        <p:spPr bwMode="auto">
          <a:xfrm>
            <a:off x="323850" y="836613"/>
            <a:ext cx="8604250" cy="641350"/>
          </a:xfrm>
          <a:prstGeom prst="rect">
            <a:avLst/>
          </a:prstGeom>
          <a:noFill/>
          <a:ln w="9525">
            <a:noFill/>
            <a:miter lim="800000"/>
            <a:headEnd/>
            <a:tailEnd/>
          </a:ln>
          <a:effectLst/>
        </p:spPr>
        <p:txBody>
          <a:bodyPr>
            <a:spAutoFit/>
          </a:bodyPr>
          <a:lstStyle/>
          <a:p>
            <a:r>
              <a:rPr lang="de-DE"/>
              <a:t>Wir wollen ein Klimadiagramm für Altdorf Uri zeichnen. Dazu benötigen wir eine Liste mit den Klimadaten von Altdorf und eine Vorlage für das Diagramm.</a:t>
            </a:r>
          </a:p>
        </p:txBody>
      </p:sp>
      <p:sp>
        <p:nvSpPr>
          <p:cNvPr id="63492" name="Text Box 4"/>
          <p:cNvSpPr txBox="1">
            <a:spLocks noChangeArrowheads="1"/>
          </p:cNvSpPr>
          <p:nvPr/>
        </p:nvSpPr>
        <p:spPr bwMode="auto">
          <a:xfrm>
            <a:off x="611188" y="1844675"/>
            <a:ext cx="2232025" cy="304800"/>
          </a:xfrm>
          <a:prstGeom prst="rect">
            <a:avLst/>
          </a:prstGeom>
          <a:noFill/>
          <a:ln w="9525">
            <a:noFill/>
            <a:miter lim="800000"/>
            <a:headEnd/>
            <a:tailEnd/>
          </a:ln>
          <a:effectLst/>
        </p:spPr>
        <p:txBody>
          <a:bodyPr>
            <a:spAutoFit/>
          </a:bodyPr>
          <a:lstStyle/>
          <a:p>
            <a:pPr>
              <a:spcBef>
                <a:spcPct val="50000"/>
              </a:spcBef>
            </a:pPr>
            <a:r>
              <a:rPr lang="de-CH" sz="1400">
                <a:solidFill>
                  <a:srgbClr val="FF3300"/>
                </a:solidFill>
              </a:rPr>
              <a:t>Klimatabelle Altdorf UR</a:t>
            </a:r>
          </a:p>
        </p:txBody>
      </p:sp>
      <p:sp>
        <p:nvSpPr>
          <p:cNvPr id="63504" name="Text Box 16"/>
          <p:cNvSpPr txBox="1">
            <a:spLocks noChangeArrowheads="1"/>
          </p:cNvSpPr>
          <p:nvPr/>
        </p:nvSpPr>
        <p:spPr bwMode="auto">
          <a:xfrm>
            <a:off x="5364163" y="1498600"/>
            <a:ext cx="2449512" cy="304800"/>
          </a:xfrm>
          <a:prstGeom prst="rect">
            <a:avLst/>
          </a:prstGeom>
          <a:noFill/>
          <a:ln w="9525">
            <a:noFill/>
            <a:miter lim="800000"/>
            <a:headEnd/>
            <a:tailEnd/>
          </a:ln>
          <a:effectLst/>
        </p:spPr>
        <p:txBody>
          <a:bodyPr>
            <a:spAutoFit/>
          </a:bodyPr>
          <a:lstStyle/>
          <a:p>
            <a:pPr>
              <a:spcBef>
                <a:spcPct val="50000"/>
              </a:spcBef>
            </a:pPr>
            <a:r>
              <a:rPr lang="de-CH" sz="1400">
                <a:solidFill>
                  <a:srgbClr val="FF3300"/>
                </a:solidFill>
              </a:rPr>
              <a:t>Vorlage für Diagramm</a:t>
            </a:r>
          </a:p>
        </p:txBody>
      </p:sp>
      <p:sp>
        <p:nvSpPr>
          <p:cNvPr id="63505" name="AutoShape 17">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
        <p:nvSpPr>
          <p:cNvPr id="63506" name="Text Box 18"/>
          <p:cNvSpPr txBox="1">
            <a:spLocks noChangeArrowheads="1"/>
          </p:cNvSpPr>
          <p:nvPr/>
        </p:nvSpPr>
        <p:spPr bwMode="auto">
          <a:xfrm>
            <a:off x="7664450" y="1377950"/>
            <a:ext cx="1479550" cy="274638"/>
          </a:xfrm>
          <a:prstGeom prst="rect">
            <a:avLst/>
          </a:prstGeom>
          <a:noFill/>
          <a:ln w="9525">
            <a:noFill/>
            <a:miter lim="800000"/>
            <a:headEnd/>
            <a:tailEnd/>
          </a:ln>
          <a:effectLst/>
        </p:spPr>
        <p:txBody>
          <a:bodyPr>
            <a:spAutoFit/>
          </a:bodyPr>
          <a:lstStyle/>
          <a:p>
            <a:pPr>
              <a:spcBef>
                <a:spcPct val="50000"/>
              </a:spcBef>
            </a:pPr>
            <a:r>
              <a:rPr lang="de-CH" sz="1200">
                <a:solidFill>
                  <a:srgbClr val="003300"/>
                </a:solidFill>
              </a:rPr>
              <a:t>-&gt; Arbeitsblatt 1</a:t>
            </a:r>
          </a:p>
        </p:txBody>
      </p:sp>
      <p:sp>
        <p:nvSpPr>
          <p:cNvPr id="63507" name="Text Box 19"/>
          <p:cNvSpPr txBox="1">
            <a:spLocks noChangeArrowheads="1"/>
          </p:cNvSpPr>
          <p:nvPr/>
        </p:nvSpPr>
        <p:spPr bwMode="auto">
          <a:xfrm>
            <a:off x="449263" y="2511425"/>
            <a:ext cx="2787650" cy="366713"/>
          </a:xfrm>
          <a:prstGeom prst="rect">
            <a:avLst/>
          </a:prstGeom>
          <a:noFill/>
          <a:ln w="9525">
            <a:noFill/>
            <a:miter lim="800000"/>
            <a:headEnd/>
            <a:tailEnd/>
          </a:ln>
          <a:effectLst/>
        </p:spPr>
        <p:txBody>
          <a:bodyPr>
            <a:spAutoFit/>
          </a:bodyPr>
          <a:lstStyle/>
          <a:p>
            <a:pPr>
              <a:spcBef>
                <a:spcPct val="50000"/>
              </a:spcBef>
            </a:pPr>
            <a:endParaRPr lang="de-DE"/>
          </a:p>
        </p:txBody>
      </p:sp>
      <p:graphicFrame>
        <p:nvGraphicFramePr>
          <p:cNvPr id="63576" name="Group 88"/>
          <p:cNvGraphicFramePr>
            <a:graphicFrameLocks noGrp="1"/>
          </p:cNvGraphicFramePr>
          <p:nvPr>
            <p:ph sz="quarter" idx="3"/>
          </p:nvPr>
        </p:nvGraphicFramePr>
        <p:xfrm>
          <a:off x="622300" y="2254250"/>
          <a:ext cx="2471738" cy="4108704"/>
        </p:xfrm>
        <a:graphic>
          <a:graphicData uri="http://schemas.openxmlformats.org/drawingml/2006/table">
            <a:tbl>
              <a:tblPr/>
              <a:tblGrid>
                <a:gridCol w="823913"/>
                <a:gridCol w="823912"/>
                <a:gridCol w="823913"/>
              </a:tblGrid>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Monat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Temp.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Nied.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(mm)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68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FEB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66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MRZ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APR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MAI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JUN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JUL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AUG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SEP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OKT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NOV</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DEZ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77" name="Text Box 89"/>
          <p:cNvSpPr txBox="1">
            <a:spLocks noChangeArrowheads="1"/>
          </p:cNvSpPr>
          <p:nvPr/>
        </p:nvSpPr>
        <p:spPr bwMode="auto">
          <a:xfrm>
            <a:off x="628650" y="6324600"/>
            <a:ext cx="1609725" cy="244475"/>
          </a:xfrm>
          <a:prstGeom prst="rect">
            <a:avLst/>
          </a:prstGeom>
          <a:noFill/>
          <a:ln w="9525">
            <a:noFill/>
            <a:miter lim="800000"/>
            <a:headEnd/>
            <a:tailEnd/>
          </a:ln>
          <a:effectLst/>
        </p:spPr>
        <p:txBody>
          <a:bodyPr>
            <a:spAutoFit/>
          </a:bodyPr>
          <a:lstStyle/>
          <a:p>
            <a:pPr>
              <a:spcBef>
                <a:spcPct val="50000"/>
              </a:spcBef>
            </a:pPr>
            <a:r>
              <a:rPr lang="de-CH" sz="1000"/>
              <a:t>Quelle: MeteoSchweiz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5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5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5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P spid="63504" grpId="0"/>
      <p:bldP spid="635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80" name="Group 4"/>
          <p:cNvGraphicFramePr>
            <a:graphicFrameLocks noGrp="1"/>
          </p:cNvGraphicFramePr>
          <p:nvPr/>
        </p:nvGraphicFramePr>
        <p:xfrm>
          <a:off x="622300" y="2254250"/>
          <a:ext cx="2471738" cy="4108704"/>
        </p:xfrm>
        <a:graphic>
          <a:graphicData uri="http://schemas.openxmlformats.org/drawingml/2006/table">
            <a:tbl>
              <a:tblPr/>
              <a:tblGrid>
                <a:gridCol w="823913"/>
                <a:gridCol w="823912"/>
                <a:gridCol w="823913"/>
              </a:tblGrid>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Monat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Temp.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Nied.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(mm)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68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FEB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66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MRZ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APR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MAI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JUN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JUL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AUG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SEP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OKT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NOV</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DEZ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4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1438" name="Rectangle 62"/>
          <p:cNvSpPr>
            <a:spLocks noChangeArrowheads="1"/>
          </p:cNvSpPr>
          <p:nvPr/>
        </p:nvSpPr>
        <p:spPr bwMode="auto">
          <a:xfrm>
            <a:off x="457200" y="274638"/>
            <a:ext cx="8229600" cy="490537"/>
          </a:xfrm>
          <a:prstGeom prst="rect">
            <a:avLst/>
          </a:prstGeom>
          <a:noFill/>
          <a:ln w="9525">
            <a:noFill/>
            <a:miter lim="800000"/>
            <a:headEnd/>
            <a:tailEnd/>
          </a:ln>
          <a:effectLst/>
        </p:spPr>
        <p:txBody>
          <a:bodyPr anchor="ctr"/>
          <a:lstStyle/>
          <a:p>
            <a:r>
              <a:rPr lang="de-CH" sz="2400">
                <a:solidFill>
                  <a:srgbClr val="3333CC"/>
                </a:solidFill>
              </a:rPr>
              <a:t>4.3 Klimadiagramme Messwerte</a:t>
            </a:r>
          </a:p>
        </p:txBody>
      </p:sp>
      <p:sp>
        <p:nvSpPr>
          <p:cNvPr id="101439" name="Text Box 63"/>
          <p:cNvSpPr txBox="1">
            <a:spLocks noChangeArrowheads="1"/>
          </p:cNvSpPr>
          <p:nvPr/>
        </p:nvSpPr>
        <p:spPr bwMode="auto">
          <a:xfrm>
            <a:off x="468313" y="765175"/>
            <a:ext cx="8459787" cy="1314450"/>
          </a:xfrm>
          <a:prstGeom prst="rect">
            <a:avLst/>
          </a:prstGeom>
          <a:noFill/>
          <a:ln w="9525">
            <a:noFill/>
            <a:miter lim="800000"/>
            <a:headEnd/>
            <a:tailEnd/>
          </a:ln>
          <a:effectLst/>
        </p:spPr>
        <p:txBody>
          <a:bodyPr>
            <a:spAutoFit/>
          </a:bodyPr>
          <a:lstStyle/>
          <a:p>
            <a:r>
              <a:rPr lang="de-CH" sz="1600" b="1"/>
              <a:t>Temperaturwerte</a:t>
            </a:r>
          </a:p>
          <a:p>
            <a:r>
              <a:rPr lang="de-CH" sz="1600"/>
              <a:t>Die Temperaturwerte in einem Klimadiagramm sind Mittelwerte. Die Tagesmitteltemperatur errechnet man wie folgt: Dreimal täglich (um 7, 14 und 21 Uhr) wird die Temperatur gemessen und die Ergebnisse werden addiert. Die Temperatur von 21 Uhr wird doppelt gezählt (um nachts nicht messen zu müssen). Nun wird die Summe durch 4 dividiert. </a:t>
            </a:r>
            <a:endParaRPr lang="de-DE" sz="1600"/>
          </a:p>
        </p:txBody>
      </p:sp>
      <p:sp>
        <p:nvSpPr>
          <p:cNvPr id="101440" name="Text Box 64"/>
          <p:cNvSpPr txBox="1">
            <a:spLocks noChangeArrowheads="1"/>
          </p:cNvSpPr>
          <p:nvPr/>
        </p:nvSpPr>
        <p:spPr bwMode="auto">
          <a:xfrm>
            <a:off x="611188" y="6381750"/>
            <a:ext cx="2232025" cy="304800"/>
          </a:xfrm>
          <a:prstGeom prst="rect">
            <a:avLst/>
          </a:prstGeom>
          <a:noFill/>
          <a:ln w="9525">
            <a:noFill/>
            <a:miter lim="800000"/>
            <a:headEnd/>
            <a:tailEnd/>
          </a:ln>
          <a:effectLst/>
        </p:spPr>
        <p:txBody>
          <a:bodyPr>
            <a:spAutoFit/>
          </a:bodyPr>
          <a:lstStyle/>
          <a:p>
            <a:pPr>
              <a:spcBef>
                <a:spcPct val="50000"/>
              </a:spcBef>
            </a:pPr>
            <a:r>
              <a:rPr lang="de-CH" sz="1400"/>
              <a:t>Klimatabelle Altdorf UR</a:t>
            </a:r>
          </a:p>
        </p:txBody>
      </p:sp>
      <p:sp>
        <p:nvSpPr>
          <p:cNvPr id="101441" name="Text Box 65"/>
          <p:cNvSpPr txBox="1">
            <a:spLocks noChangeArrowheads="1"/>
          </p:cNvSpPr>
          <p:nvPr/>
        </p:nvSpPr>
        <p:spPr bwMode="auto">
          <a:xfrm>
            <a:off x="3449638" y="3449638"/>
            <a:ext cx="4968875" cy="1314450"/>
          </a:xfrm>
          <a:prstGeom prst="rect">
            <a:avLst/>
          </a:prstGeom>
          <a:noFill/>
          <a:ln w="9525">
            <a:noFill/>
            <a:miter lim="800000"/>
            <a:headEnd/>
            <a:tailEnd/>
          </a:ln>
          <a:effectLst/>
        </p:spPr>
        <p:txBody>
          <a:bodyPr>
            <a:spAutoFit/>
          </a:bodyPr>
          <a:lstStyle/>
          <a:p>
            <a:r>
              <a:rPr lang="de-CH" sz="1600" b="1"/>
              <a:t>Niederschlagswerte</a:t>
            </a:r>
          </a:p>
          <a:p>
            <a:r>
              <a:rPr lang="de-CH" sz="1600"/>
              <a:t>Die Niederschlagswerte im Klimadiagramm geben die </a:t>
            </a:r>
            <a:r>
              <a:rPr lang="de-CH" sz="1600" u="sng"/>
              <a:t>Gesamtmenge</a:t>
            </a:r>
            <a:r>
              <a:rPr lang="de-CH" sz="1600"/>
              <a:t> der in einem Monat gefallenen Niederschläge an. Dazu werden die an jedem Tag des Monats gefallenen Niederschläge addiert.</a:t>
            </a:r>
          </a:p>
        </p:txBody>
      </p:sp>
      <p:sp>
        <p:nvSpPr>
          <p:cNvPr id="101442" name="Text Box 66"/>
          <p:cNvSpPr txBox="1">
            <a:spLocks noChangeArrowheads="1"/>
          </p:cNvSpPr>
          <p:nvPr/>
        </p:nvSpPr>
        <p:spPr bwMode="auto">
          <a:xfrm>
            <a:off x="3435350" y="2052638"/>
            <a:ext cx="5111750" cy="1314450"/>
          </a:xfrm>
          <a:prstGeom prst="rect">
            <a:avLst/>
          </a:prstGeom>
          <a:noFill/>
          <a:ln w="9525">
            <a:noFill/>
            <a:miter lim="800000"/>
            <a:headEnd/>
            <a:tailEnd/>
          </a:ln>
          <a:effectLst/>
        </p:spPr>
        <p:txBody>
          <a:bodyPr>
            <a:spAutoFit/>
          </a:bodyPr>
          <a:lstStyle/>
          <a:p>
            <a:r>
              <a:rPr lang="de-CH" sz="1600"/>
              <a:t>Werden die Tagesmitteltemperaturen addiert und durch die Zahl der Tage eines Monats dividiert, erhält man die </a:t>
            </a:r>
            <a:r>
              <a:rPr lang="de-CH" sz="1600" u="sng"/>
              <a:t>Monatsmitteltemperatur</a:t>
            </a:r>
            <a:r>
              <a:rPr lang="de-CH" sz="1600"/>
              <a:t>. </a:t>
            </a:r>
          </a:p>
          <a:p>
            <a:r>
              <a:rPr lang="de-CH" sz="1600"/>
              <a:t>Alle Angaben in der Tabelle sind die Normwerte von 1961 – 1990 von Meteo Schweiz.</a:t>
            </a:r>
          </a:p>
        </p:txBody>
      </p:sp>
      <p:pic>
        <p:nvPicPr>
          <p:cNvPr id="101443" name="Picture 67" descr="pencil2"/>
          <p:cNvPicPr>
            <a:picLocks noChangeAspect="1" noChangeArrowheads="1"/>
          </p:cNvPicPr>
          <p:nvPr/>
        </p:nvPicPr>
        <p:blipFill>
          <a:blip r:embed="rId2" cstate="print"/>
          <a:srcRect/>
          <a:stretch>
            <a:fillRect/>
          </a:stretch>
        </p:blipFill>
        <p:spPr bwMode="auto">
          <a:xfrm rot="-2626345">
            <a:off x="7797800" y="4913313"/>
            <a:ext cx="417513" cy="619125"/>
          </a:xfrm>
          <a:prstGeom prst="rect">
            <a:avLst/>
          </a:prstGeom>
          <a:noFill/>
          <a:ln w="9525">
            <a:noFill/>
            <a:miter lim="800000"/>
            <a:headEnd/>
            <a:tailEnd/>
          </a:ln>
        </p:spPr>
      </p:pic>
      <p:sp>
        <p:nvSpPr>
          <p:cNvPr id="101444" name="Text Box 68"/>
          <p:cNvSpPr txBox="1">
            <a:spLocks noChangeArrowheads="1"/>
          </p:cNvSpPr>
          <p:nvPr/>
        </p:nvSpPr>
        <p:spPr bwMode="auto">
          <a:xfrm>
            <a:off x="3490913" y="5011738"/>
            <a:ext cx="4249737" cy="581025"/>
          </a:xfrm>
          <a:prstGeom prst="rect">
            <a:avLst/>
          </a:prstGeom>
          <a:noFill/>
          <a:ln w="9525">
            <a:noFill/>
            <a:miter lim="800000"/>
            <a:headEnd/>
            <a:tailEnd/>
          </a:ln>
          <a:effectLst/>
        </p:spPr>
        <p:txBody>
          <a:bodyPr>
            <a:spAutoFit/>
          </a:bodyPr>
          <a:lstStyle/>
          <a:p>
            <a:r>
              <a:rPr lang="de-CH" sz="1600"/>
              <a:t>Aber in Altdorf ist es doch im Juli wärmer als 17.5° C?</a:t>
            </a:r>
          </a:p>
        </p:txBody>
      </p:sp>
      <p:sp>
        <p:nvSpPr>
          <p:cNvPr id="101445" name="Text Box 69"/>
          <p:cNvSpPr txBox="1">
            <a:spLocks noChangeArrowheads="1"/>
          </p:cNvSpPr>
          <p:nvPr/>
        </p:nvSpPr>
        <p:spPr bwMode="auto">
          <a:xfrm>
            <a:off x="3492500" y="5568950"/>
            <a:ext cx="4824413" cy="1069975"/>
          </a:xfrm>
          <a:prstGeom prst="rect">
            <a:avLst/>
          </a:prstGeom>
          <a:noFill/>
          <a:ln w="9525">
            <a:noFill/>
            <a:miter lim="800000"/>
            <a:headEnd/>
            <a:tailEnd/>
          </a:ln>
          <a:effectLst/>
        </p:spPr>
        <p:txBody>
          <a:bodyPr>
            <a:spAutoFit/>
          </a:bodyPr>
          <a:lstStyle/>
          <a:p>
            <a:r>
              <a:rPr lang="de-CH" sz="1600">
                <a:solidFill>
                  <a:srgbClr val="008000"/>
                </a:solidFill>
              </a:rPr>
              <a:t>Ja tagsüber wahrscheinlich schon, aber  17.5° C ist der Durchschnittswert für alle Julitage bei Tag und bei Nacht! Dazu kommt noch, dass die Klimatabelle die Durchschnittswerte von 30 Jahren enthält.</a:t>
            </a:r>
          </a:p>
        </p:txBody>
      </p:sp>
      <p:sp>
        <p:nvSpPr>
          <p:cNvPr id="101446" name="AutoShape 70">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4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44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14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1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41" grpId="0"/>
      <p:bldP spid="101444" grpId="0"/>
      <p:bldP spid="1014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89" name="Group 65"/>
          <p:cNvGraphicFramePr>
            <a:graphicFrameLocks noGrp="1"/>
          </p:cNvGraphicFramePr>
          <p:nvPr/>
        </p:nvGraphicFramePr>
        <p:xfrm>
          <a:off x="317500" y="3184525"/>
          <a:ext cx="1804988" cy="3352800"/>
        </p:xfrm>
        <a:graphic>
          <a:graphicData uri="http://schemas.openxmlformats.org/drawingml/2006/table">
            <a:tbl>
              <a:tblPr/>
              <a:tblGrid>
                <a:gridCol w="601663"/>
                <a:gridCol w="601662"/>
                <a:gridCol w="601663"/>
              </a:tblGrid>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Monat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Temp.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Nied.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JAN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68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FEB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66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MRZ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APR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MAI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JUN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JUL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AUG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SEP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OKT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NOV</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DEZ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3490" name="Picture 66" descr="Klimaraster3"/>
          <p:cNvPicPr>
            <a:picLocks noChangeAspect="1" noChangeArrowheads="1"/>
          </p:cNvPicPr>
          <p:nvPr/>
        </p:nvPicPr>
        <p:blipFill>
          <a:blip r:embed="rId2" cstate="print"/>
          <a:srcRect/>
          <a:stretch>
            <a:fillRect/>
          </a:stretch>
        </p:blipFill>
        <p:spPr bwMode="auto">
          <a:xfrm>
            <a:off x="3686175" y="187325"/>
            <a:ext cx="5278438" cy="6481763"/>
          </a:xfrm>
          <a:prstGeom prst="rect">
            <a:avLst/>
          </a:prstGeom>
          <a:noFill/>
        </p:spPr>
      </p:pic>
      <p:pic>
        <p:nvPicPr>
          <p:cNvPr id="103491" name="Picture 67" descr="pencil2"/>
          <p:cNvPicPr>
            <a:picLocks noChangeAspect="1" noChangeArrowheads="1"/>
          </p:cNvPicPr>
          <p:nvPr/>
        </p:nvPicPr>
        <p:blipFill>
          <a:blip r:embed="rId3" cstate="print"/>
          <a:srcRect/>
          <a:stretch>
            <a:fillRect/>
          </a:stretch>
        </p:blipFill>
        <p:spPr bwMode="auto">
          <a:xfrm rot="-2626345">
            <a:off x="2843213" y="2636838"/>
            <a:ext cx="457200" cy="677862"/>
          </a:xfrm>
          <a:prstGeom prst="rect">
            <a:avLst/>
          </a:prstGeom>
          <a:noFill/>
          <a:ln w="9525">
            <a:noFill/>
            <a:miter lim="800000"/>
            <a:headEnd/>
            <a:tailEnd/>
          </a:ln>
        </p:spPr>
      </p:pic>
      <p:sp>
        <p:nvSpPr>
          <p:cNvPr id="103492" name="Rectangle 68"/>
          <p:cNvSpPr>
            <a:spLocks noChangeArrowheads="1"/>
          </p:cNvSpPr>
          <p:nvPr/>
        </p:nvSpPr>
        <p:spPr bwMode="auto">
          <a:xfrm>
            <a:off x="457200" y="274638"/>
            <a:ext cx="8229600" cy="490537"/>
          </a:xfrm>
          <a:prstGeom prst="rect">
            <a:avLst/>
          </a:prstGeom>
          <a:noFill/>
          <a:ln w="9525">
            <a:noFill/>
            <a:miter lim="800000"/>
            <a:headEnd/>
            <a:tailEnd/>
          </a:ln>
          <a:effectLst/>
        </p:spPr>
        <p:txBody>
          <a:bodyPr anchor="ctr"/>
          <a:lstStyle/>
          <a:p>
            <a:r>
              <a:rPr lang="de-CH" sz="2400">
                <a:solidFill>
                  <a:srgbClr val="3333CC"/>
                </a:solidFill>
              </a:rPr>
              <a:t>4.4 Temperaturkurve </a:t>
            </a:r>
          </a:p>
        </p:txBody>
      </p:sp>
      <p:sp>
        <p:nvSpPr>
          <p:cNvPr id="103493" name="Text Box 69"/>
          <p:cNvSpPr txBox="1">
            <a:spLocks noChangeArrowheads="1"/>
          </p:cNvSpPr>
          <p:nvPr/>
        </p:nvSpPr>
        <p:spPr bwMode="auto">
          <a:xfrm>
            <a:off x="350838" y="750888"/>
            <a:ext cx="2952750" cy="517525"/>
          </a:xfrm>
          <a:prstGeom prst="rect">
            <a:avLst/>
          </a:prstGeom>
          <a:noFill/>
          <a:ln w="9525">
            <a:noFill/>
            <a:miter lim="800000"/>
            <a:headEnd/>
            <a:tailEnd/>
          </a:ln>
          <a:effectLst/>
        </p:spPr>
        <p:txBody>
          <a:bodyPr>
            <a:spAutoFit/>
          </a:bodyPr>
          <a:lstStyle/>
          <a:p>
            <a:pPr>
              <a:spcBef>
                <a:spcPct val="50000"/>
              </a:spcBef>
            </a:pPr>
            <a:r>
              <a:rPr lang="de-CH" sz="1400"/>
              <a:t>Die linke y-Achse ist die Skala für die </a:t>
            </a:r>
            <a:r>
              <a:rPr lang="de-CH" sz="1400">
                <a:solidFill>
                  <a:srgbClr val="FF3300"/>
                </a:solidFill>
              </a:rPr>
              <a:t>Temperaturen</a:t>
            </a:r>
            <a:r>
              <a:rPr lang="de-CH" sz="1400"/>
              <a:t>. </a:t>
            </a:r>
          </a:p>
        </p:txBody>
      </p:sp>
      <p:sp>
        <p:nvSpPr>
          <p:cNvPr id="103494" name="Text Box 70"/>
          <p:cNvSpPr txBox="1">
            <a:spLocks noChangeArrowheads="1"/>
          </p:cNvSpPr>
          <p:nvPr/>
        </p:nvSpPr>
        <p:spPr bwMode="auto">
          <a:xfrm>
            <a:off x="365125" y="1341438"/>
            <a:ext cx="2808288" cy="517525"/>
          </a:xfrm>
          <a:prstGeom prst="rect">
            <a:avLst/>
          </a:prstGeom>
          <a:noFill/>
          <a:ln w="9525">
            <a:noFill/>
            <a:miter lim="800000"/>
            <a:headEnd/>
            <a:tailEnd/>
          </a:ln>
          <a:effectLst/>
        </p:spPr>
        <p:txBody>
          <a:bodyPr>
            <a:spAutoFit/>
          </a:bodyPr>
          <a:lstStyle/>
          <a:p>
            <a:pPr>
              <a:spcBef>
                <a:spcPct val="50000"/>
              </a:spcBef>
            </a:pPr>
            <a:r>
              <a:rPr lang="de-CH" sz="1400"/>
              <a:t>Tragen wir den Wert für April,   8.5 ° C, mit </a:t>
            </a:r>
            <a:r>
              <a:rPr lang="de-CH" sz="1400">
                <a:solidFill>
                  <a:srgbClr val="FF3300"/>
                </a:solidFill>
              </a:rPr>
              <a:t>roter Farbe</a:t>
            </a:r>
            <a:r>
              <a:rPr lang="de-CH" sz="1400"/>
              <a:t> ein:</a:t>
            </a:r>
          </a:p>
        </p:txBody>
      </p:sp>
      <p:sp>
        <p:nvSpPr>
          <p:cNvPr id="103495" name="Oval 71"/>
          <p:cNvSpPr>
            <a:spLocks noChangeArrowheads="1"/>
          </p:cNvSpPr>
          <p:nvPr/>
        </p:nvSpPr>
        <p:spPr bwMode="auto">
          <a:xfrm>
            <a:off x="5302250" y="4826000"/>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496" name="Text Box 72"/>
          <p:cNvSpPr txBox="1">
            <a:spLocks noChangeArrowheads="1"/>
          </p:cNvSpPr>
          <p:nvPr/>
        </p:nvSpPr>
        <p:spPr bwMode="auto">
          <a:xfrm>
            <a:off x="392113" y="1887538"/>
            <a:ext cx="2808287" cy="942975"/>
          </a:xfrm>
          <a:prstGeom prst="rect">
            <a:avLst/>
          </a:prstGeom>
          <a:noFill/>
          <a:ln w="9525">
            <a:noFill/>
            <a:miter lim="800000"/>
            <a:headEnd/>
            <a:tailEnd/>
          </a:ln>
          <a:effectLst/>
        </p:spPr>
        <p:txBody>
          <a:bodyPr>
            <a:spAutoFit/>
          </a:bodyPr>
          <a:lstStyle/>
          <a:p>
            <a:pPr>
              <a:spcBef>
                <a:spcPct val="50000"/>
              </a:spcBef>
            </a:pPr>
            <a:r>
              <a:rPr lang="de-CH" sz="1400"/>
              <a:t>Prinzip klar? Dann trage jetzt die anderen Werte in deine Tabelle ein und verbinde am Schluss die Punkte.</a:t>
            </a:r>
          </a:p>
        </p:txBody>
      </p:sp>
      <p:sp>
        <p:nvSpPr>
          <p:cNvPr id="103497" name="Oval 73"/>
          <p:cNvSpPr>
            <a:spLocks noChangeArrowheads="1"/>
          </p:cNvSpPr>
          <p:nvPr/>
        </p:nvSpPr>
        <p:spPr bwMode="auto">
          <a:xfrm>
            <a:off x="5703888" y="4654550"/>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498" name="Oval 74"/>
          <p:cNvSpPr>
            <a:spLocks noChangeArrowheads="1"/>
          </p:cNvSpPr>
          <p:nvPr/>
        </p:nvSpPr>
        <p:spPr bwMode="auto">
          <a:xfrm>
            <a:off x="6099175" y="4522788"/>
            <a:ext cx="71438"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499" name="Oval 75"/>
          <p:cNvSpPr>
            <a:spLocks noChangeArrowheads="1"/>
          </p:cNvSpPr>
          <p:nvPr/>
        </p:nvSpPr>
        <p:spPr bwMode="auto">
          <a:xfrm>
            <a:off x="6484938" y="444182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0" name="Oval 76"/>
          <p:cNvSpPr>
            <a:spLocks noChangeArrowheads="1"/>
          </p:cNvSpPr>
          <p:nvPr/>
        </p:nvSpPr>
        <p:spPr bwMode="auto">
          <a:xfrm>
            <a:off x="6886575" y="4470400"/>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1" name="Oval 77"/>
          <p:cNvSpPr>
            <a:spLocks noChangeArrowheads="1"/>
          </p:cNvSpPr>
          <p:nvPr/>
        </p:nvSpPr>
        <p:spPr bwMode="auto">
          <a:xfrm>
            <a:off x="7273925" y="4594225"/>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2" name="Oval 78"/>
          <p:cNvSpPr>
            <a:spLocks noChangeArrowheads="1"/>
          </p:cNvSpPr>
          <p:nvPr/>
        </p:nvSpPr>
        <p:spPr bwMode="auto">
          <a:xfrm>
            <a:off x="7669213" y="47910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3" name="Oval 79"/>
          <p:cNvSpPr>
            <a:spLocks noChangeArrowheads="1"/>
          </p:cNvSpPr>
          <p:nvPr/>
        </p:nvSpPr>
        <p:spPr bwMode="auto">
          <a:xfrm>
            <a:off x="8064500" y="5010150"/>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4" name="Oval 80"/>
          <p:cNvSpPr>
            <a:spLocks noChangeArrowheads="1"/>
          </p:cNvSpPr>
          <p:nvPr/>
        </p:nvSpPr>
        <p:spPr bwMode="auto">
          <a:xfrm>
            <a:off x="8456613" y="51339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5" name="Oval 81"/>
          <p:cNvSpPr>
            <a:spLocks noChangeArrowheads="1"/>
          </p:cNvSpPr>
          <p:nvPr/>
        </p:nvSpPr>
        <p:spPr bwMode="auto">
          <a:xfrm>
            <a:off x="4125913" y="51720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6" name="Oval 82"/>
          <p:cNvSpPr>
            <a:spLocks noChangeArrowheads="1"/>
          </p:cNvSpPr>
          <p:nvPr/>
        </p:nvSpPr>
        <p:spPr bwMode="auto">
          <a:xfrm>
            <a:off x="4514850" y="5129213"/>
            <a:ext cx="71438"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7" name="Oval 83"/>
          <p:cNvSpPr>
            <a:spLocks noChangeArrowheads="1"/>
          </p:cNvSpPr>
          <p:nvPr/>
        </p:nvSpPr>
        <p:spPr bwMode="auto">
          <a:xfrm>
            <a:off x="4911725" y="4999038"/>
            <a:ext cx="71438"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08" name="Line 84"/>
          <p:cNvSpPr>
            <a:spLocks noChangeShapeType="1"/>
          </p:cNvSpPr>
          <p:nvPr/>
        </p:nvSpPr>
        <p:spPr bwMode="auto">
          <a:xfrm flipV="1">
            <a:off x="4164013" y="5167313"/>
            <a:ext cx="398462" cy="38100"/>
          </a:xfrm>
          <a:prstGeom prst="line">
            <a:avLst/>
          </a:prstGeom>
          <a:noFill/>
          <a:ln w="19050">
            <a:solidFill>
              <a:srgbClr val="FF3300"/>
            </a:solidFill>
            <a:round/>
            <a:headEnd/>
            <a:tailEnd/>
          </a:ln>
          <a:effectLst/>
        </p:spPr>
        <p:txBody>
          <a:bodyPr/>
          <a:lstStyle/>
          <a:p>
            <a:endParaRPr lang="de-CH"/>
          </a:p>
        </p:txBody>
      </p:sp>
      <p:sp>
        <p:nvSpPr>
          <p:cNvPr id="103509" name="Line 85"/>
          <p:cNvSpPr>
            <a:spLocks noChangeShapeType="1"/>
          </p:cNvSpPr>
          <p:nvPr/>
        </p:nvSpPr>
        <p:spPr bwMode="auto">
          <a:xfrm flipV="1">
            <a:off x="4546600" y="5030788"/>
            <a:ext cx="407988" cy="133350"/>
          </a:xfrm>
          <a:prstGeom prst="line">
            <a:avLst/>
          </a:prstGeom>
          <a:noFill/>
          <a:ln w="19050">
            <a:solidFill>
              <a:srgbClr val="FF3300"/>
            </a:solidFill>
            <a:round/>
            <a:headEnd/>
            <a:tailEnd/>
          </a:ln>
          <a:effectLst/>
        </p:spPr>
        <p:txBody>
          <a:bodyPr/>
          <a:lstStyle/>
          <a:p>
            <a:endParaRPr lang="de-CH"/>
          </a:p>
        </p:txBody>
      </p:sp>
      <p:sp>
        <p:nvSpPr>
          <p:cNvPr id="103510" name="Line 86"/>
          <p:cNvSpPr>
            <a:spLocks noChangeShapeType="1"/>
          </p:cNvSpPr>
          <p:nvPr/>
        </p:nvSpPr>
        <p:spPr bwMode="auto">
          <a:xfrm flipV="1">
            <a:off x="4953000" y="4856163"/>
            <a:ext cx="384175" cy="171450"/>
          </a:xfrm>
          <a:prstGeom prst="line">
            <a:avLst/>
          </a:prstGeom>
          <a:noFill/>
          <a:ln w="19050">
            <a:solidFill>
              <a:srgbClr val="FF3300"/>
            </a:solidFill>
            <a:round/>
            <a:headEnd/>
            <a:tailEnd/>
          </a:ln>
          <a:effectLst/>
        </p:spPr>
        <p:txBody>
          <a:bodyPr/>
          <a:lstStyle/>
          <a:p>
            <a:endParaRPr lang="de-CH"/>
          </a:p>
        </p:txBody>
      </p:sp>
      <p:sp>
        <p:nvSpPr>
          <p:cNvPr id="103511" name="Line 87"/>
          <p:cNvSpPr>
            <a:spLocks noChangeShapeType="1"/>
          </p:cNvSpPr>
          <p:nvPr/>
        </p:nvSpPr>
        <p:spPr bwMode="auto">
          <a:xfrm flipV="1">
            <a:off x="5335588" y="4681538"/>
            <a:ext cx="398462" cy="176212"/>
          </a:xfrm>
          <a:prstGeom prst="line">
            <a:avLst/>
          </a:prstGeom>
          <a:noFill/>
          <a:ln w="19050">
            <a:solidFill>
              <a:srgbClr val="FF3300"/>
            </a:solidFill>
            <a:round/>
            <a:headEnd/>
            <a:tailEnd/>
          </a:ln>
          <a:effectLst/>
        </p:spPr>
        <p:txBody>
          <a:bodyPr/>
          <a:lstStyle/>
          <a:p>
            <a:endParaRPr lang="de-CH"/>
          </a:p>
        </p:txBody>
      </p:sp>
      <p:sp>
        <p:nvSpPr>
          <p:cNvPr id="103512" name="Line 88"/>
          <p:cNvSpPr>
            <a:spLocks noChangeShapeType="1"/>
          </p:cNvSpPr>
          <p:nvPr/>
        </p:nvSpPr>
        <p:spPr bwMode="auto">
          <a:xfrm flipV="1">
            <a:off x="5732463" y="4559300"/>
            <a:ext cx="403225" cy="128588"/>
          </a:xfrm>
          <a:prstGeom prst="line">
            <a:avLst/>
          </a:prstGeom>
          <a:noFill/>
          <a:ln w="19050">
            <a:solidFill>
              <a:srgbClr val="FF3300"/>
            </a:solidFill>
            <a:round/>
            <a:headEnd/>
            <a:tailEnd/>
          </a:ln>
          <a:effectLst/>
        </p:spPr>
        <p:txBody>
          <a:bodyPr/>
          <a:lstStyle/>
          <a:p>
            <a:endParaRPr lang="de-CH"/>
          </a:p>
        </p:txBody>
      </p:sp>
      <p:sp>
        <p:nvSpPr>
          <p:cNvPr id="103513" name="Line 89"/>
          <p:cNvSpPr>
            <a:spLocks noChangeShapeType="1"/>
          </p:cNvSpPr>
          <p:nvPr/>
        </p:nvSpPr>
        <p:spPr bwMode="auto">
          <a:xfrm flipV="1">
            <a:off x="6134100" y="4475163"/>
            <a:ext cx="379413" cy="90487"/>
          </a:xfrm>
          <a:prstGeom prst="line">
            <a:avLst/>
          </a:prstGeom>
          <a:noFill/>
          <a:ln w="19050">
            <a:solidFill>
              <a:srgbClr val="FF3300"/>
            </a:solidFill>
            <a:round/>
            <a:headEnd/>
            <a:tailEnd/>
          </a:ln>
          <a:effectLst/>
        </p:spPr>
        <p:txBody>
          <a:bodyPr/>
          <a:lstStyle/>
          <a:p>
            <a:endParaRPr lang="de-CH"/>
          </a:p>
        </p:txBody>
      </p:sp>
      <p:sp>
        <p:nvSpPr>
          <p:cNvPr id="103514" name="Line 90"/>
          <p:cNvSpPr>
            <a:spLocks noChangeShapeType="1"/>
          </p:cNvSpPr>
          <p:nvPr/>
        </p:nvSpPr>
        <p:spPr bwMode="auto">
          <a:xfrm>
            <a:off x="6511925" y="4471988"/>
            <a:ext cx="407988" cy="23812"/>
          </a:xfrm>
          <a:prstGeom prst="line">
            <a:avLst/>
          </a:prstGeom>
          <a:noFill/>
          <a:ln w="19050">
            <a:solidFill>
              <a:srgbClr val="FF3300"/>
            </a:solidFill>
            <a:round/>
            <a:headEnd/>
            <a:tailEnd/>
          </a:ln>
          <a:effectLst/>
        </p:spPr>
        <p:txBody>
          <a:bodyPr/>
          <a:lstStyle/>
          <a:p>
            <a:endParaRPr lang="de-CH"/>
          </a:p>
        </p:txBody>
      </p:sp>
      <p:sp>
        <p:nvSpPr>
          <p:cNvPr id="103515" name="Line 91"/>
          <p:cNvSpPr>
            <a:spLocks noChangeShapeType="1"/>
          </p:cNvSpPr>
          <p:nvPr/>
        </p:nvSpPr>
        <p:spPr bwMode="auto">
          <a:xfrm>
            <a:off x="6908800" y="4506913"/>
            <a:ext cx="412750" cy="128587"/>
          </a:xfrm>
          <a:prstGeom prst="line">
            <a:avLst/>
          </a:prstGeom>
          <a:noFill/>
          <a:ln w="19050">
            <a:solidFill>
              <a:srgbClr val="FF3300"/>
            </a:solidFill>
            <a:round/>
            <a:headEnd/>
            <a:tailEnd/>
          </a:ln>
          <a:effectLst/>
        </p:spPr>
        <p:txBody>
          <a:bodyPr/>
          <a:lstStyle/>
          <a:p>
            <a:endParaRPr lang="de-CH"/>
          </a:p>
        </p:txBody>
      </p:sp>
      <p:sp>
        <p:nvSpPr>
          <p:cNvPr id="103516" name="Line 92"/>
          <p:cNvSpPr>
            <a:spLocks noChangeShapeType="1"/>
          </p:cNvSpPr>
          <p:nvPr/>
        </p:nvSpPr>
        <p:spPr bwMode="auto">
          <a:xfrm>
            <a:off x="7310438" y="4632325"/>
            <a:ext cx="388937" cy="190500"/>
          </a:xfrm>
          <a:prstGeom prst="line">
            <a:avLst/>
          </a:prstGeom>
          <a:noFill/>
          <a:ln w="19050">
            <a:solidFill>
              <a:srgbClr val="FF3300"/>
            </a:solidFill>
            <a:round/>
            <a:headEnd/>
            <a:tailEnd/>
          </a:ln>
          <a:effectLst/>
        </p:spPr>
        <p:txBody>
          <a:bodyPr/>
          <a:lstStyle/>
          <a:p>
            <a:endParaRPr lang="de-CH"/>
          </a:p>
        </p:txBody>
      </p:sp>
      <p:sp>
        <p:nvSpPr>
          <p:cNvPr id="103517" name="Line 93"/>
          <p:cNvSpPr>
            <a:spLocks noChangeShapeType="1"/>
          </p:cNvSpPr>
          <p:nvPr/>
        </p:nvSpPr>
        <p:spPr bwMode="auto">
          <a:xfrm>
            <a:off x="7707313" y="4819650"/>
            <a:ext cx="393700" cy="228600"/>
          </a:xfrm>
          <a:prstGeom prst="line">
            <a:avLst/>
          </a:prstGeom>
          <a:noFill/>
          <a:ln w="19050">
            <a:solidFill>
              <a:srgbClr val="FF3300"/>
            </a:solidFill>
            <a:round/>
            <a:headEnd/>
            <a:tailEnd/>
          </a:ln>
          <a:effectLst/>
        </p:spPr>
        <p:txBody>
          <a:bodyPr/>
          <a:lstStyle/>
          <a:p>
            <a:endParaRPr lang="de-CH"/>
          </a:p>
        </p:txBody>
      </p:sp>
      <p:sp>
        <p:nvSpPr>
          <p:cNvPr id="103518" name="Line 94"/>
          <p:cNvSpPr>
            <a:spLocks noChangeShapeType="1"/>
          </p:cNvSpPr>
          <p:nvPr/>
        </p:nvSpPr>
        <p:spPr bwMode="auto">
          <a:xfrm>
            <a:off x="8094663" y="5049838"/>
            <a:ext cx="412750" cy="123825"/>
          </a:xfrm>
          <a:prstGeom prst="line">
            <a:avLst/>
          </a:prstGeom>
          <a:noFill/>
          <a:ln w="19050">
            <a:solidFill>
              <a:srgbClr val="FF3300"/>
            </a:solidFill>
            <a:round/>
            <a:headEnd/>
            <a:tailEnd/>
          </a:ln>
          <a:effectLst/>
        </p:spPr>
        <p:txBody>
          <a:bodyPr/>
          <a:lstStyle/>
          <a:p>
            <a:endParaRPr lang="de-CH"/>
          </a:p>
        </p:txBody>
      </p:sp>
      <p:sp>
        <p:nvSpPr>
          <p:cNvPr id="103519" name="Text Box 95"/>
          <p:cNvSpPr txBox="1">
            <a:spLocks noChangeArrowheads="1"/>
          </p:cNvSpPr>
          <p:nvPr/>
        </p:nvSpPr>
        <p:spPr bwMode="auto">
          <a:xfrm>
            <a:off x="2322513" y="3255963"/>
            <a:ext cx="1484312" cy="2100262"/>
          </a:xfrm>
          <a:prstGeom prst="rect">
            <a:avLst/>
          </a:prstGeom>
          <a:noFill/>
          <a:ln w="9525">
            <a:noFill/>
            <a:miter lim="800000"/>
            <a:headEnd/>
            <a:tailEnd/>
          </a:ln>
          <a:effectLst/>
        </p:spPr>
        <p:txBody>
          <a:bodyPr>
            <a:spAutoFit/>
          </a:bodyPr>
          <a:lstStyle/>
          <a:p>
            <a:pPr>
              <a:spcBef>
                <a:spcPct val="50000"/>
              </a:spcBef>
            </a:pPr>
            <a:r>
              <a:rPr lang="de-CH" sz="1200"/>
              <a:t>Nun müssen wir noch den Anfang anpassen. Für Januar: Die Temp. Mitte Dezember ist 1.0°C , die Temp. Mitte Januar ist 0.3°C, der Durchschnitt für Anfangs Januar ist dann 0.65°C.</a:t>
            </a:r>
          </a:p>
        </p:txBody>
      </p:sp>
      <p:sp>
        <p:nvSpPr>
          <p:cNvPr id="103520" name="Oval 96"/>
          <p:cNvSpPr>
            <a:spLocks noChangeArrowheads="1"/>
          </p:cNvSpPr>
          <p:nvPr/>
        </p:nvSpPr>
        <p:spPr bwMode="auto">
          <a:xfrm>
            <a:off x="3932238" y="51593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21" name="Line 97"/>
          <p:cNvSpPr>
            <a:spLocks noChangeShapeType="1"/>
          </p:cNvSpPr>
          <p:nvPr/>
        </p:nvSpPr>
        <p:spPr bwMode="auto">
          <a:xfrm>
            <a:off x="3956050" y="5187950"/>
            <a:ext cx="207963" cy="19050"/>
          </a:xfrm>
          <a:prstGeom prst="line">
            <a:avLst/>
          </a:prstGeom>
          <a:noFill/>
          <a:ln w="19050">
            <a:solidFill>
              <a:srgbClr val="FF3300"/>
            </a:solidFill>
            <a:round/>
            <a:headEnd/>
            <a:tailEnd/>
          </a:ln>
          <a:effectLst/>
        </p:spPr>
        <p:txBody>
          <a:bodyPr/>
          <a:lstStyle/>
          <a:p>
            <a:endParaRPr lang="de-CH"/>
          </a:p>
        </p:txBody>
      </p:sp>
      <p:sp>
        <p:nvSpPr>
          <p:cNvPr id="103522" name="Text Box 98"/>
          <p:cNvSpPr txBox="1">
            <a:spLocks noChangeArrowheads="1"/>
          </p:cNvSpPr>
          <p:nvPr/>
        </p:nvSpPr>
        <p:spPr bwMode="auto">
          <a:xfrm>
            <a:off x="2338388" y="5443538"/>
            <a:ext cx="1484312" cy="639762"/>
          </a:xfrm>
          <a:prstGeom prst="rect">
            <a:avLst/>
          </a:prstGeom>
          <a:noFill/>
          <a:ln w="9525">
            <a:noFill/>
            <a:miter lim="800000"/>
            <a:headEnd/>
            <a:tailEnd/>
          </a:ln>
          <a:effectLst/>
        </p:spPr>
        <p:txBody>
          <a:bodyPr>
            <a:spAutoFit/>
          </a:bodyPr>
          <a:lstStyle/>
          <a:p>
            <a:pPr>
              <a:spcBef>
                <a:spcPct val="50000"/>
              </a:spcBef>
            </a:pPr>
            <a:r>
              <a:rPr lang="de-CH" sz="1200"/>
              <a:t>Passe nun die Kurve für Ende Dezember an. </a:t>
            </a:r>
          </a:p>
        </p:txBody>
      </p:sp>
      <p:pic>
        <p:nvPicPr>
          <p:cNvPr id="103523" name="Picture 99" descr="pencil2"/>
          <p:cNvPicPr>
            <a:picLocks noChangeAspect="1" noChangeArrowheads="1"/>
          </p:cNvPicPr>
          <p:nvPr/>
        </p:nvPicPr>
        <p:blipFill>
          <a:blip r:embed="rId3" cstate="print"/>
          <a:srcRect/>
          <a:stretch>
            <a:fillRect/>
          </a:stretch>
        </p:blipFill>
        <p:spPr bwMode="auto">
          <a:xfrm rot="-2626345">
            <a:off x="3087688" y="6005513"/>
            <a:ext cx="457200" cy="677862"/>
          </a:xfrm>
          <a:prstGeom prst="rect">
            <a:avLst/>
          </a:prstGeom>
          <a:noFill/>
          <a:ln w="9525">
            <a:noFill/>
            <a:miter lim="800000"/>
            <a:headEnd/>
            <a:tailEnd/>
          </a:ln>
        </p:spPr>
      </p:pic>
      <p:sp>
        <p:nvSpPr>
          <p:cNvPr id="103524" name="Oval 100"/>
          <p:cNvSpPr>
            <a:spLocks noChangeArrowheads="1"/>
          </p:cNvSpPr>
          <p:nvPr/>
        </p:nvSpPr>
        <p:spPr bwMode="auto">
          <a:xfrm>
            <a:off x="8643938" y="5145088"/>
            <a:ext cx="71437"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3525" name="Line 101"/>
          <p:cNvSpPr>
            <a:spLocks noChangeShapeType="1"/>
          </p:cNvSpPr>
          <p:nvPr/>
        </p:nvSpPr>
        <p:spPr bwMode="auto">
          <a:xfrm>
            <a:off x="8486775" y="5160963"/>
            <a:ext cx="198438" cy="14287"/>
          </a:xfrm>
          <a:prstGeom prst="line">
            <a:avLst/>
          </a:prstGeom>
          <a:noFill/>
          <a:ln w="19050">
            <a:solidFill>
              <a:srgbClr val="FF3300"/>
            </a:solidFill>
            <a:round/>
            <a:headEnd/>
            <a:tailEnd/>
          </a:ln>
          <a:effectLst/>
        </p:spPr>
        <p:txBody>
          <a:bodyPr/>
          <a:lstStyle/>
          <a:p>
            <a:endParaRPr lang="de-CH"/>
          </a:p>
        </p:txBody>
      </p:sp>
      <p:sp>
        <p:nvSpPr>
          <p:cNvPr id="103526" name="AutoShape 102">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9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34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349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349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349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350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350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350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350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350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350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350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350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350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350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351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351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0351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351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351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0351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3516"/>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351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03518"/>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0351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0352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0352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03522"/>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03523"/>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0352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035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94" grpId="0"/>
      <p:bldP spid="103495" grpId="0" animBg="1"/>
      <p:bldP spid="103496" grpId="0"/>
      <p:bldP spid="103497" grpId="0" animBg="1"/>
      <p:bldP spid="103498" grpId="0" animBg="1"/>
      <p:bldP spid="103499" grpId="0" animBg="1"/>
      <p:bldP spid="103500" grpId="0" animBg="1"/>
      <p:bldP spid="103501" grpId="0" animBg="1"/>
      <p:bldP spid="103502" grpId="0" animBg="1"/>
      <p:bldP spid="103503" grpId="0" animBg="1"/>
      <p:bldP spid="103504" grpId="0" animBg="1"/>
      <p:bldP spid="103505" grpId="0" animBg="1"/>
      <p:bldP spid="103506" grpId="0" animBg="1"/>
      <p:bldP spid="103507" grpId="0" animBg="1"/>
      <p:bldP spid="103508" grpId="0" animBg="1"/>
      <p:bldP spid="103509" grpId="0" animBg="1"/>
      <p:bldP spid="103510" grpId="0" animBg="1"/>
      <p:bldP spid="103511" grpId="0" animBg="1"/>
      <p:bldP spid="103512" grpId="0" animBg="1"/>
      <p:bldP spid="103513" grpId="0" animBg="1"/>
      <p:bldP spid="103514" grpId="0" animBg="1"/>
      <p:bldP spid="103515" grpId="0" animBg="1"/>
      <p:bldP spid="103516" grpId="0" animBg="1"/>
      <p:bldP spid="103517" grpId="0" animBg="1"/>
      <p:bldP spid="103518" grpId="0" animBg="1"/>
      <p:bldP spid="103519" grpId="0"/>
      <p:bldP spid="103520" grpId="0" animBg="1"/>
      <p:bldP spid="103521" grpId="0" animBg="1"/>
      <p:bldP spid="103522" grpId="0"/>
      <p:bldP spid="103524" grpId="0" animBg="1"/>
      <p:bldP spid="1035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0" name="Group 2"/>
          <p:cNvGraphicFramePr>
            <a:graphicFrameLocks noGrp="1"/>
          </p:cNvGraphicFramePr>
          <p:nvPr/>
        </p:nvGraphicFramePr>
        <p:xfrm>
          <a:off x="317500" y="3184525"/>
          <a:ext cx="1804988" cy="3352800"/>
        </p:xfrm>
        <a:graphic>
          <a:graphicData uri="http://schemas.openxmlformats.org/drawingml/2006/table">
            <a:tbl>
              <a:tblPr/>
              <a:tblGrid>
                <a:gridCol w="601663"/>
                <a:gridCol w="601662"/>
                <a:gridCol w="601663"/>
              </a:tblGrid>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Monat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Temp.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Nied.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JAN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68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FEB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66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MRZ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APR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MAI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JUN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JUL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AUG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SEP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OKT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NOV</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DEZ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10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4508" name="Picture 60" descr="Klimaraster3"/>
          <p:cNvPicPr>
            <a:picLocks noChangeAspect="1" noChangeArrowheads="1"/>
          </p:cNvPicPr>
          <p:nvPr/>
        </p:nvPicPr>
        <p:blipFill>
          <a:blip r:embed="rId2" cstate="print"/>
          <a:srcRect/>
          <a:stretch>
            <a:fillRect/>
          </a:stretch>
        </p:blipFill>
        <p:spPr bwMode="auto">
          <a:xfrm>
            <a:off x="3686175" y="187325"/>
            <a:ext cx="5278438" cy="6481763"/>
          </a:xfrm>
          <a:prstGeom prst="rect">
            <a:avLst/>
          </a:prstGeom>
          <a:noFill/>
        </p:spPr>
      </p:pic>
      <p:sp>
        <p:nvSpPr>
          <p:cNvPr id="104513" name="Oval 65"/>
          <p:cNvSpPr>
            <a:spLocks noChangeArrowheads="1"/>
          </p:cNvSpPr>
          <p:nvPr/>
        </p:nvSpPr>
        <p:spPr bwMode="auto">
          <a:xfrm>
            <a:off x="5302250" y="4826000"/>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15" name="Oval 67"/>
          <p:cNvSpPr>
            <a:spLocks noChangeArrowheads="1"/>
          </p:cNvSpPr>
          <p:nvPr/>
        </p:nvSpPr>
        <p:spPr bwMode="auto">
          <a:xfrm>
            <a:off x="5703888" y="4654550"/>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16" name="Oval 68"/>
          <p:cNvSpPr>
            <a:spLocks noChangeArrowheads="1"/>
          </p:cNvSpPr>
          <p:nvPr/>
        </p:nvSpPr>
        <p:spPr bwMode="auto">
          <a:xfrm>
            <a:off x="6099175" y="4522788"/>
            <a:ext cx="71438"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17" name="Oval 69"/>
          <p:cNvSpPr>
            <a:spLocks noChangeArrowheads="1"/>
          </p:cNvSpPr>
          <p:nvPr/>
        </p:nvSpPr>
        <p:spPr bwMode="auto">
          <a:xfrm>
            <a:off x="6484938" y="444182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18" name="Oval 70"/>
          <p:cNvSpPr>
            <a:spLocks noChangeArrowheads="1"/>
          </p:cNvSpPr>
          <p:nvPr/>
        </p:nvSpPr>
        <p:spPr bwMode="auto">
          <a:xfrm>
            <a:off x="6886575" y="4470400"/>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19" name="Oval 71"/>
          <p:cNvSpPr>
            <a:spLocks noChangeArrowheads="1"/>
          </p:cNvSpPr>
          <p:nvPr/>
        </p:nvSpPr>
        <p:spPr bwMode="auto">
          <a:xfrm>
            <a:off x="7273925" y="4594225"/>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20" name="Oval 72"/>
          <p:cNvSpPr>
            <a:spLocks noChangeArrowheads="1"/>
          </p:cNvSpPr>
          <p:nvPr/>
        </p:nvSpPr>
        <p:spPr bwMode="auto">
          <a:xfrm>
            <a:off x="7669213" y="47910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21" name="Oval 73"/>
          <p:cNvSpPr>
            <a:spLocks noChangeArrowheads="1"/>
          </p:cNvSpPr>
          <p:nvPr/>
        </p:nvSpPr>
        <p:spPr bwMode="auto">
          <a:xfrm>
            <a:off x="8064500" y="5010150"/>
            <a:ext cx="71438"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22" name="Oval 74"/>
          <p:cNvSpPr>
            <a:spLocks noChangeArrowheads="1"/>
          </p:cNvSpPr>
          <p:nvPr/>
        </p:nvSpPr>
        <p:spPr bwMode="auto">
          <a:xfrm>
            <a:off x="8456613" y="51339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23" name="Oval 75"/>
          <p:cNvSpPr>
            <a:spLocks noChangeArrowheads="1"/>
          </p:cNvSpPr>
          <p:nvPr/>
        </p:nvSpPr>
        <p:spPr bwMode="auto">
          <a:xfrm>
            <a:off x="4125913" y="51720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24" name="Oval 76"/>
          <p:cNvSpPr>
            <a:spLocks noChangeArrowheads="1"/>
          </p:cNvSpPr>
          <p:nvPr/>
        </p:nvSpPr>
        <p:spPr bwMode="auto">
          <a:xfrm>
            <a:off x="4514850" y="5129213"/>
            <a:ext cx="71438"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25" name="Oval 77"/>
          <p:cNvSpPr>
            <a:spLocks noChangeArrowheads="1"/>
          </p:cNvSpPr>
          <p:nvPr/>
        </p:nvSpPr>
        <p:spPr bwMode="auto">
          <a:xfrm>
            <a:off x="4911725" y="4999038"/>
            <a:ext cx="71438"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26" name="Line 78"/>
          <p:cNvSpPr>
            <a:spLocks noChangeShapeType="1"/>
          </p:cNvSpPr>
          <p:nvPr/>
        </p:nvSpPr>
        <p:spPr bwMode="auto">
          <a:xfrm flipV="1">
            <a:off x="4164013" y="5167313"/>
            <a:ext cx="398462" cy="38100"/>
          </a:xfrm>
          <a:prstGeom prst="line">
            <a:avLst/>
          </a:prstGeom>
          <a:noFill/>
          <a:ln w="19050">
            <a:solidFill>
              <a:srgbClr val="FF3300"/>
            </a:solidFill>
            <a:round/>
            <a:headEnd/>
            <a:tailEnd/>
          </a:ln>
          <a:effectLst/>
        </p:spPr>
        <p:txBody>
          <a:bodyPr/>
          <a:lstStyle/>
          <a:p>
            <a:endParaRPr lang="de-CH"/>
          </a:p>
        </p:txBody>
      </p:sp>
      <p:sp>
        <p:nvSpPr>
          <p:cNvPr id="104527" name="Line 79"/>
          <p:cNvSpPr>
            <a:spLocks noChangeShapeType="1"/>
          </p:cNvSpPr>
          <p:nvPr/>
        </p:nvSpPr>
        <p:spPr bwMode="auto">
          <a:xfrm flipV="1">
            <a:off x="4546600" y="5030788"/>
            <a:ext cx="407988" cy="133350"/>
          </a:xfrm>
          <a:prstGeom prst="line">
            <a:avLst/>
          </a:prstGeom>
          <a:noFill/>
          <a:ln w="19050">
            <a:solidFill>
              <a:srgbClr val="FF3300"/>
            </a:solidFill>
            <a:round/>
            <a:headEnd/>
            <a:tailEnd/>
          </a:ln>
          <a:effectLst/>
        </p:spPr>
        <p:txBody>
          <a:bodyPr/>
          <a:lstStyle/>
          <a:p>
            <a:endParaRPr lang="de-CH"/>
          </a:p>
        </p:txBody>
      </p:sp>
      <p:sp>
        <p:nvSpPr>
          <p:cNvPr id="104528" name="Line 80"/>
          <p:cNvSpPr>
            <a:spLocks noChangeShapeType="1"/>
          </p:cNvSpPr>
          <p:nvPr/>
        </p:nvSpPr>
        <p:spPr bwMode="auto">
          <a:xfrm flipV="1">
            <a:off x="4953000" y="4856163"/>
            <a:ext cx="384175" cy="171450"/>
          </a:xfrm>
          <a:prstGeom prst="line">
            <a:avLst/>
          </a:prstGeom>
          <a:noFill/>
          <a:ln w="19050">
            <a:solidFill>
              <a:srgbClr val="FF3300"/>
            </a:solidFill>
            <a:round/>
            <a:headEnd/>
            <a:tailEnd/>
          </a:ln>
          <a:effectLst/>
        </p:spPr>
        <p:txBody>
          <a:bodyPr/>
          <a:lstStyle/>
          <a:p>
            <a:endParaRPr lang="de-CH"/>
          </a:p>
        </p:txBody>
      </p:sp>
      <p:sp>
        <p:nvSpPr>
          <p:cNvPr id="104529" name="Line 81"/>
          <p:cNvSpPr>
            <a:spLocks noChangeShapeType="1"/>
          </p:cNvSpPr>
          <p:nvPr/>
        </p:nvSpPr>
        <p:spPr bwMode="auto">
          <a:xfrm flipV="1">
            <a:off x="5335588" y="4681538"/>
            <a:ext cx="398462" cy="176212"/>
          </a:xfrm>
          <a:prstGeom prst="line">
            <a:avLst/>
          </a:prstGeom>
          <a:noFill/>
          <a:ln w="19050">
            <a:solidFill>
              <a:srgbClr val="FF3300"/>
            </a:solidFill>
            <a:round/>
            <a:headEnd/>
            <a:tailEnd/>
          </a:ln>
          <a:effectLst/>
        </p:spPr>
        <p:txBody>
          <a:bodyPr/>
          <a:lstStyle/>
          <a:p>
            <a:endParaRPr lang="de-CH"/>
          </a:p>
        </p:txBody>
      </p:sp>
      <p:sp>
        <p:nvSpPr>
          <p:cNvPr id="104530" name="Line 82"/>
          <p:cNvSpPr>
            <a:spLocks noChangeShapeType="1"/>
          </p:cNvSpPr>
          <p:nvPr/>
        </p:nvSpPr>
        <p:spPr bwMode="auto">
          <a:xfrm flipV="1">
            <a:off x="5732463" y="4559300"/>
            <a:ext cx="403225" cy="128588"/>
          </a:xfrm>
          <a:prstGeom prst="line">
            <a:avLst/>
          </a:prstGeom>
          <a:noFill/>
          <a:ln w="19050">
            <a:solidFill>
              <a:srgbClr val="FF3300"/>
            </a:solidFill>
            <a:round/>
            <a:headEnd/>
            <a:tailEnd/>
          </a:ln>
          <a:effectLst/>
        </p:spPr>
        <p:txBody>
          <a:bodyPr/>
          <a:lstStyle/>
          <a:p>
            <a:endParaRPr lang="de-CH"/>
          </a:p>
        </p:txBody>
      </p:sp>
      <p:sp>
        <p:nvSpPr>
          <p:cNvPr id="104531" name="Line 83"/>
          <p:cNvSpPr>
            <a:spLocks noChangeShapeType="1"/>
          </p:cNvSpPr>
          <p:nvPr/>
        </p:nvSpPr>
        <p:spPr bwMode="auto">
          <a:xfrm flipV="1">
            <a:off x="6134100" y="4475163"/>
            <a:ext cx="379413" cy="90487"/>
          </a:xfrm>
          <a:prstGeom prst="line">
            <a:avLst/>
          </a:prstGeom>
          <a:noFill/>
          <a:ln w="19050">
            <a:solidFill>
              <a:srgbClr val="FF3300"/>
            </a:solidFill>
            <a:round/>
            <a:headEnd/>
            <a:tailEnd/>
          </a:ln>
          <a:effectLst/>
        </p:spPr>
        <p:txBody>
          <a:bodyPr/>
          <a:lstStyle/>
          <a:p>
            <a:endParaRPr lang="de-CH"/>
          </a:p>
        </p:txBody>
      </p:sp>
      <p:sp>
        <p:nvSpPr>
          <p:cNvPr id="104532" name="Line 84"/>
          <p:cNvSpPr>
            <a:spLocks noChangeShapeType="1"/>
          </p:cNvSpPr>
          <p:nvPr/>
        </p:nvSpPr>
        <p:spPr bwMode="auto">
          <a:xfrm>
            <a:off x="6511925" y="4471988"/>
            <a:ext cx="407988" cy="23812"/>
          </a:xfrm>
          <a:prstGeom prst="line">
            <a:avLst/>
          </a:prstGeom>
          <a:noFill/>
          <a:ln w="19050">
            <a:solidFill>
              <a:srgbClr val="FF3300"/>
            </a:solidFill>
            <a:round/>
            <a:headEnd/>
            <a:tailEnd/>
          </a:ln>
          <a:effectLst/>
        </p:spPr>
        <p:txBody>
          <a:bodyPr/>
          <a:lstStyle/>
          <a:p>
            <a:endParaRPr lang="de-CH"/>
          </a:p>
        </p:txBody>
      </p:sp>
      <p:sp>
        <p:nvSpPr>
          <p:cNvPr id="104533" name="Line 85"/>
          <p:cNvSpPr>
            <a:spLocks noChangeShapeType="1"/>
          </p:cNvSpPr>
          <p:nvPr/>
        </p:nvSpPr>
        <p:spPr bwMode="auto">
          <a:xfrm>
            <a:off x="6908800" y="4506913"/>
            <a:ext cx="412750" cy="128587"/>
          </a:xfrm>
          <a:prstGeom prst="line">
            <a:avLst/>
          </a:prstGeom>
          <a:noFill/>
          <a:ln w="19050">
            <a:solidFill>
              <a:srgbClr val="FF3300"/>
            </a:solidFill>
            <a:round/>
            <a:headEnd/>
            <a:tailEnd/>
          </a:ln>
          <a:effectLst/>
        </p:spPr>
        <p:txBody>
          <a:bodyPr/>
          <a:lstStyle/>
          <a:p>
            <a:endParaRPr lang="de-CH"/>
          </a:p>
        </p:txBody>
      </p:sp>
      <p:sp>
        <p:nvSpPr>
          <p:cNvPr id="104534" name="Line 86"/>
          <p:cNvSpPr>
            <a:spLocks noChangeShapeType="1"/>
          </p:cNvSpPr>
          <p:nvPr/>
        </p:nvSpPr>
        <p:spPr bwMode="auto">
          <a:xfrm>
            <a:off x="7310438" y="4632325"/>
            <a:ext cx="388937" cy="190500"/>
          </a:xfrm>
          <a:prstGeom prst="line">
            <a:avLst/>
          </a:prstGeom>
          <a:noFill/>
          <a:ln w="19050">
            <a:solidFill>
              <a:srgbClr val="FF3300"/>
            </a:solidFill>
            <a:round/>
            <a:headEnd/>
            <a:tailEnd/>
          </a:ln>
          <a:effectLst/>
        </p:spPr>
        <p:txBody>
          <a:bodyPr/>
          <a:lstStyle/>
          <a:p>
            <a:endParaRPr lang="de-CH"/>
          </a:p>
        </p:txBody>
      </p:sp>
      <p:sp>
        <p:nvSpPr>
          <p:cNvPr id="104535" name="Line 87"/>
          <p:cNvSpPr>
            <a:spLocks noChangeShapeType="1"/>
          </p:cNvSpPr>
          <p:nvPr/>
        </p:nvSpPr>
        <p:spPr bwMode="auto">
          <a:xfrm>
            <a:off x="7707313" y="4819650"/>
            <a:ext cx="393700" cy="228600"/>
          </a:xfrm>
          <a:prstGeom prst="line">
            <a:avLst/>
          </a:prstGeom>
          <a:noFill/>
          <a:ln w="19050">
            <a:solidFill>
              <a:srgbClr val="FF3300"/>
            </a:solidFill>
            <a:round/>
            <a:headEnd/>
            <a:tailEnd/>
          </a:ln>
          <a:effectLst/>
        </p:spPr>
        <p:txBody>
          <a:bodyPr/>
          <a:lstStyle/>
          <a:p>
            <a:endParaRPr lang="de-CH"/>
          </a:p>
        </p:txBody>
      </p:sp>
      <p:sp>
        <p:nvSpPr>
          <p:cNvPr id="104536" name="Line 88"/>
          <p:cNvSpPr>
            <a:spLocks noChangeShapeType="1"/>
          </p:cNvSpPr>
          <p:nvPr/>
        </p:nvSpPr>
        <p:spPr bwMode="auto">
          <a:xfrm>
            <a:off x="8094663" y="5049838"/>
            <a:ext cx="412750" cy="123825"/>
          </a:xfrm>
          <a:prstGeom prst="line">
            <a:avLst/>
          </a:prstGeom>
          <a:noFill/>
          <a:ln w="19050">
            <a:solidFill>
              <a:srgbClr val="FF3300"/>
            </a:solidFill>
            <a:round/>
            <a:headEnd/>
            <a:tailEnd/>
          </a:ln>
          <a:effectLst/>
        </p:spPr>
        <p:txBody>
          <a:bodyPr/>
          <a:lstStyle/>
          <a:p>
            <a:endParaRPr lang="de-CH"/>
          </a:p>
        </p:txBody>
      </p:sp>
      <p:sp>
        <p:nvSpPr>
          <p:cNvPr id="104538" name="Oval 90"/>
          <p:cNvSpPr>
            <a:spLocks noChangeArrowheads="1"/>
          </p:cNvSpPr>
          <p:nvPr/>
        </p:nvSpPr>
        <p:spPr bwMode="auto">
          <a:xfrm>
            <a:off x="3932238" y="5159375"/>
            <a:ext cx="71437" cy="71438"/>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39" name="Line 91"/>
          <p:cNvSpPr>
            <a:spLocks noChangeShapeType="1"/>
          </p:cNvSpPr>
          <p:nvPr/>
        </p:nvSpPr>
        <p:spPr bwMode="auto">
          <a:xfrm>
            <a:off x="3956050" y="5187950"/>
            <a:ext cx="207963" cy="19050"/>
          </a:xfrm>
          <a:prstGeom prst="line">
            <a:avLst/>
          </a:prstGeom>
          <a:noFill/>
          <a:ln w="19050">
            <a:solidFill>
              <a:srgbClr val="FF3300"/>
            </a:solidFill>
            <a:round/>
            <a:headEnd/>
            <a:tailEnd/>
          </a:ln>
          <a:effectLst/>
        </p:spPr>
        <p:txBody>
          <a:bodyPr/>
          <a:lstStyle/>
          <a:p>
            <a:endParaRPr lang="de-CH"/>
          </a:p>
        </p:txBody>
      </p:sp>
      <p:sp>
        <p:nvSpPr>
          <p:cNvPr id="104542" name="Oval 94"/>
          <p:cNvSpPr>
            <a:spLocks noChangeArrowheads="1"/>
          </p:cNvSpPr>
          <p:nvPr/>
        </p:nvSpPr>
        <p:spPr bwMode="auto">
          <a:xfrm>
            <a:off x="8643938" y="5145088"/>
            <a:ext cx="71437" cy="71437"/>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4543" name="Line 95"/>
          <p:cNvSpPr>
            <a:spLocks noChangeShapeType="1"/>
          </p:cNvSpPr>
          <p:nvPr/>
        </p:nvSpPr>
        <p:spPr bwMode="auto">
          <a:xfrm>
            <a:off x="8486775" y="5160963"/>
            <a:ext cx="198438" cy="14287"/>
          </a:xfrm>
          <a:prstGeom prst="line">
            <a:avLst/>
          </a:prstGeom>
          <a:noFill/>
          <a:ln w="19050">
            <a:solidFill>
              <a:srgbClr val="FF3300"/>
            </a:solidFill>
            <a:round/>
            <a:headEnd/>
            <a:tailEnd/>
          </a:ln>
          <a:effectLst/>
        </p:spPr>
        <p:txBody>
          <a:bodyPr/>
          <a:lstStyle/>
          <a:p>
            <a:endParaRPr lang="de-CH"/>
          </a:p>
        </p:txBody>
      </p:sp>
      <p:sp>
        <p:nvSpPr>
          <p:cNvPr id="104544" name="AutoShape 96">
            <a:hlinkClick r:id="" action="ppaction://hlinkshowjump?jump=nextslide"/>
          </p:cNvPr>
          <p:cNvSpPr>
            <a:spLocks noChangeArrowheads="1"/>
          </p:cNvSpPr>
          <p:nvPr/>
        </p:nvSpPr>
        <p:spPr bwMode="auto">
          <a:xfrm>
            <a:off x="8751888" y="0"/>
            <a:ext cx="392112" cy="233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pic>
        <p:nvPicPr>
          <p:cNvPr id="104545" name="Picture 97" descr="pencil2"/>
          <p:cNvPicPr>
            <a:picLocks noChangeAspect="1" noChangeArrowheads="1"/>
          </p:cNvPicPr>
          <p:nvPr/>
        </p:nvPicPr>
        <p:blipFill>
          <a:blip r:embed="rId3" cstate="print"/>
          <a:srcRect/>
          <a:stretch>
            <a:fillRect/>
          </a:stretch>
        </p:blipFill>
        <p:spPr bwMode="auto">
          <a:xfrm rot="-2626345">
            <a:off x="2582863" y="3082925"/>
            <a:ext cx="431800" cy="641350"/>
          </a:xfrm>
          <a:prstGeom prst="rect">
            <a:avLst/>
          </a:prstGeom>
          <a:noFill/>
          <a:ln w="9525">
            <a:noFill/>
            <a:miter lim="800000"/>
            <a:headEnd/>
            <a:tailEnd/>
          </a:ln>
        </p:spPr>
      </p:pic>
      <p:sp>
        <p:nvSpPr>
          <p:cNvPr id="104546" name="Rectangle 98"/>
          <p:cNvSpPr>
            <a:spLocks noChangeArrowheads="1"/>
          </p:cNvSpPr>
          <p:nvPr/>
        </p:nvSpPr>
        <p:spPr bwMode="auto">
          <a:xfrm>
            <a:off x="214313" y="274638"/>
            <a:ext cx="8229600" cy="490537"/>
          </a:xfrm>
          <a:prstGeom prst="rect">
            <a:avLst/>
          </a:prstGeom>
          <a:noFill/>
          <a:ln w="9525">
            <a:noFill/>
            <a:miter lim="800000"/>
            <a:headEnd/>
            <a:tailEnd/>
          </a:ln>
          <a:effectLst/>
        </p:spPr>
        <p:txBody>
          <a:bodyPr anchor="ctr"/>
          <a:lstStyle/>
          <a:p>
            <a:r>
              <a:rPr lang="de-CH" sz="2400">
                <a:solidFill>
                  <a:srgbClr val="3333CC"/>
                </a:solidFill>
              </a:rPr>
              <a:t>4.5 Niederschlagskurve </a:t>
            </a:r>
          </a:p>
        </p:txBody>
      </p:sp>
      <p:sp>
        <p:nvSpPr>
          <p:cNvPr id="104547" name="Text Box 99"/>
          <p:cNvSpPr txBox="1">
            <a:spLocks noChangeArrowheads="1"/>
          </p:cNvSpPr>
          <p:nvPr/>
        </p:nvSpPr>
        <p:spPr bwMode="auto">
          <a:xfrm>
            <a:off x="211138" y="679450"/>
            <a:ext cx="3576637" cy="517525"/>
          </a:xfrm>
          <a:prstGeom prst="rect">
            <a:avLst/>
          </a:prstGeom>
          <a:noFill/>
          <a:ln w="9525">
            <a:noFill/>
            <a:miter lim="800000"/>
            <a:headEnd/>
            <a:tailEnd/>
          </a:ln>
          <a:effectLst/>
        </p:spPr>
        <p:txBody>
          <a:bodyPr>
            <a:spAutoFit/>
          </a:bodyPr>
          <a:lstStyle/>
          <a:p>
            <a:pPr>
              <a:spcBef>
                <a:spcPct val="50000"/>
              </a:spcBef>
            </a:pPr>
            <a:r>
              <a:rPr lang="de-CH" sz="1400"/>
              <a:t>Die rechte  y-Achse ist die Skala für den </a:t>
            </a:r>
            <a:r>
              <a:rPr lang="de-CH" sz="1400">
                <a:solidFill>
                  <a:srgbClr val="0033CC"/>
                </a:solidFill>
              </a:rPr>
              <a:t>Niederschlag</a:t>
            </a:r>
            <a:r>
              <a:rPr lang="de-CH" sz="1400"/>
              <a:t>. </a:t>
            </a:r>
          </a:p>
        </p:txBody>
      </p:sp>
      <p:sp>
        <p:nvSpPr>
          <p:cNvPr id="104548" name="Text Box 100"/>
          <p:cNvSpPr txBox="1">
            <a:spLocks noChangeArrowheads="1"/>
          </p:cNvSpPr>
          <p:nvPr/>
        </p:nvSpPr>
        <p:spPr bwMode="auto">
          <a:xfrm>
            <a:off x="200025" y="1154113"/>
            <a:ext cx="3505200" cy="517525"/>
          </a:xfrm>
          <a:prstGeom prst="rect">
            <a:avLst/>
          </a:prstGeom>
          <a:noFill/>
          <a:ln w="9525">
            <a:noFill/>
            <a:miter lim="800000"/>
            <a:headEnd/>
            <a:tailEnd/>
          </a:ln>
          <a:effectLst/>
        </p:spPr>
        <p:txBody>
          <a:bodyPr>
            <a:spAutoFit/>
          </a:bodyPr>
          <a:lstStyle/>
          <a:p>
            <a:pPr>
              <a:spcBef>
                <a:spcPct val="50000"/>
              </a:spcBef>
            </a:pPr>
            <a:r>
              <a:rPr lang="de-CH" sz="1400"/>
              <a:t>Tragen wir den Wert für April,   86 mm, mit </a:t>
            </a:r>
            <a:r>
              <a:rPr lang="de-CH" sz="1400">
                <a:solidFill>
                  <a:srgbClr val="0033CC"/>
                </a:solidFill>
              </a:rPr>
              <a:t>blauer Farbe</a:t>
            </a:r>
            <a:r>
              <a:rPr lang="de-CH" sz="1400"/>
              <a:t> ein.</a:t>
            </a:r>
          </a:p>
        </p:txBody>
      </p:sp>
      <p:sp>
        <p:nvSpPr>
          <p:cNvPr id="104549" name="Text Box 101"/>
          <p:cNvSpPr txBox="1">
            <a:spLocks noChangeArrowheads="1"/>
          </p:cNvSpPr>
          <p:nvPr/>
        </p:nvSpPr>
        <p:spPr bwMode="auto">
          <a:xfrm>
            <a:off x="204788" y="1625600"/>
            <a:ext cx="3635375" cy="730250"/>
          </a:xfrm>
          <a:prstGeom prst="rect">
            <a:avLst/>
          </a:prstGeom>
          <a:noFill/>
          <a:ln w="9525">
            <a:noFill/>
            <a:miter lim="800000"/>
            <a:headEnd/>
            <a:tailEnd/>
          </a:ln>
          <a:effectLst/>
        </p:spPr>
        <p:txBody>
          <a:bodyPr>
            <a:spAutoFit/>
          </a:bodyPr>
          <a:lstStyle/>
          <a:p>
            <a:pPr>
              <a:spcBef>
                <a:spcPct val="50000"/>
              </a:spcBef>
            </a:pPr>
            <a:r>
              <a:rPr lang="de-CH" sz="1400"/>
              <a:t>Für Werte grösser als 100 mm musst du beachten, dass die Skala ändert! Tragen wir  den Wert für Juli, 129 mm,  ein:</a:t>
            </a:r>
          </a:p>
        </p:txBody>
      </p:sp>
      <p:sp>
        <p:nvSpPr>
          <p:cNvPr id="104550" name="Text Box 102"/>
          <p:cNvSpPr txBox="1">
            <a:spLocks noChangeArrowheads="1"/>
          </p:cNvSpPr>
          <p:nvPr/>
        </p:nvSpPr>
        <p:spPr bwMode="auto">
          <a:xfrm>
            <a:off x="177800" y="2378075"/>
            <a:ext cx="3924300" cy="730250"/>
          </a:xfrm>
          <a:prstGeom prst="rect">
            <a:avLst/>
          </a:prstGeom>
          <a:noFill/>
          <a:ln w="9525">
            <a:noFill/>
            <a:miter lim="800000"/>
            <a:headEnd/>
            <a:tailEnd/>
          </a:ln>
          <a:effectLst/>
        </p:spPr>
        <p:txBody>
          <a:bodyPr>
            <a:spAutoFit/>
          </a:bodyPr>
          <a:lstStyle/>
          <a:p>
            <a:pPr>
              <a:spcBef>
                <a:spcPct val="50000"/>
              </a:spcBef>
            </a:pPr>
            <a:r>
              <a:rPr lang="de-CH" sz="1400"/>
              <a:t>Jetzt kannst du die restlichen Werte eintragen, anschliessend die Punkte verbinden und Anfang und Ende der Kurve anpassen.</a:t>
            </a:r>
          </a:p>
        </p:txBody>
      </p:sp>
      <p:sp>
        <p:nvSpPr>
          <p:cNvPr id="104551" name="Oval 103"/>
          <p:cNvSpPr>
            <a:spLocks noChangeArrowheads="1"/>
          </p:cNvSpPr>
          <p:nvPr/>
        </p:nvSpPr>
        <p:spPr bwMode="auto">
          <a:xfrm>
            <a:off x="5300663" y="334803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52" name="Oval 104"/>
          <p:cNvSpPr>
            <a:spLocks noChangeArrowheads="1"/>
          </p:cNvSpPr>
          <p:nvPr/>
        </p:nvSpPr>
        <p:spPr bwMode="auto">
          <a:xfrm>
            <a:off x="6478588" y="2892425"/>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53" name="Line 105"/>
          <p:cNvSpPr>
            <a:spLocks noChangeShapeType="1"/>
          </p:cNvSpPr>
          <p:nvPr/>
        </p:nvSpPr>
        <p:spPr bwMode="auto">
          <a:xfrm flipH="1">
            <a:off x="5427663" y="3382963"/>
            <a:ext cx="3281362" cy="0"/>
          </a:xfrm>
          <a:prstGeom prst="line">
            <a:avLst/>
          </a:prstGeom>
          <a:noFill/>
          <a:ln w="9525">
            <a:solidFill>
              <a:srgbClr val="FF3300"/>
            </a:solidFill>
            <a:round/>
            <a:headEnd/>
            <a:tailEnd type="triangle" w="med" len="med"/>
          </a:ln>
          <a:effectLst/>
        </p:spPr>
        <p:txBody>
          <a:bodyPr/>
          <a:lstStyle/>
          <a:p>
            <a:endParaRPr lang="de-CH"/>
          </a:p>
        </p:txBody>
      </p:sp>
      <p:sp>
        <p:nvSpPr>
          <p:cNvPr id="104554" name="Text Box 106"/>
          <p:cNvSpPr txBox="1">
            <a:spLocks noChangeArrowheads="1"/>
          </p:cNvSpPr>
          <p:nvPr/>
        </p:nvSpPr>
        <p:spPr bwMode="auto">
          <a:xfrm>
            <a:off x="8750300" y="3119438"/>
            <a:ext cx="550863" cy="244475"/>
          </a:xfrm>
          <a:prstGeom prst="rect">
            <a:avLst/>
          </a:prstGeom>
          <a:noFill/>
          <a:ln w="9525">
            <a:noFill/>
            <a:miter lim="800000"/>
            <a:headEnd/>
            <a:tailEnd/>
          </a:ln>
          <a:effectLst/>
        </p:spPr>
        <p:txBody>
          <a:bodyPr>
            <a:spAutoFit/>
          </a:bodyPr>
          <a:lstStyle/>
          <a:p>
            <a:pPr>
              <a:spcBef>
                <a:spcPct val="50000"/>
              </a:spcBef>
            </a:pPr>
            <a:r>
              <a:rPr lang="de-CH" sz="1000">
                <a:solidFill>
                  <a:srgbClr val="FF3300"/>
                </a:solidFill>
              </a:rPr>
              <a:t>90</a:t>
            </a:r>
          </a:p>
        </p:txBody>
      </p:sp>
      <p:sp>
        <p:nvSpPr>
          <p:cNvPr id="104555" name="Text Box 107"/>
          <p:cNvSpPr txBox="1">
            <a:spLocks noChangeArrowheads="1"/>
          </p:cNvSpPr>
          <p:nvPr/>
        </p:nvSpPr>
        <p:spPr bwMode="auto">
          <a:xfrm>
            <a:off x="8758238" y="3565525"/>
            <a:ext cx="550862" cy="244475"/>
          </a:xfrm>
          <a:prstGeom prst="rect">
            <a:avLst/>
          </a:prstGeom>
          <a:noFill/>
          <a:ln w="9525">
            <a:noFill/>
            <a:miter lim="800000"/>
            <a:headEnd/>
            <a:tailEnd/>
          </a:ln>
          <a:effectLst/>
        </p:spPr>
        <p:txBody>
          <a:bodyPr>
            <a:spAutoFit/>
          </a:bodyPr>
          <a:lstStyle/>
          <a:p>
            <a:pPr>
              <a:spcBef>
                <a:spcPct val="50000"/>
              </a:spcBef>
            </a:pPr>
            <a:r>
              <a:rPr lang="de-CH" sz="1000">
                <a:solidFill>
                  <a:srgbClr val="FF3300"/>
                </a:solidFill>
              </a:rPr>
              <a:t>70</a:t>
            </a:r>
          </a:p>
        </p:txBody>
      </p:sp>
      <p:sp>
        <p:nvSpPr>
          <p:cNvPr id="104556" name="Line 108"/>
          <p:cNvSpPr>
            <a:spLocks noChangeShapeType="1"/>
          </p:cNvSpPr>
          <p:nvPr/>
        </p:nvSpPr>
        <p:spPr bwMode="auto">
          <a:xfrm flipH="1">
            <a:off x="6629400" y="2946400"/>
            <a:ext cx="2078038" cy="0"/>
          </a:xfrm>
          <a:prstGeom prst="line">
            <a:avLst/>
          </a:prstGeom>
          <a:noFill/>
          <a:ln w="9525">
            <a:solidFill>
              <a:srgbClr val="FF3300"/>
            </a:solidFill>
            <a:round/>
            <a:headEnd/>
            <a:tailEnd type="triangle" w="med" len="med"/>
          </a:ln>
          <a:effectLst/>
        </p:spPr>
        <p:txBody>
          <a:bodyPr/>
          <a:lstStyle/>
          <a:p>
            <a:endParaRPr lang="de-CH"/>
          </a:p>
        </p:txBody>
      </p:sp>
      <p:sp>
        <p:nvSpPr>
          <p:cNvPr id="104557" name="Text Box 109"/>
          <p:cNvSpPr txBox="1">
            <a:spLocks noChangeArrowheads="1"/>
          </p:cNvSpPr>
          <p:nvPr/>
        </p:nvSpPr>
        <p:spPr bwMode="auto">
          <a:xfrm>
            <a:off x="8685213" y="2697163"/>
            <a:ext cx="550862" cy="244475"/>
          </a:xfrm>
          <a:prstGeom prst="rect">
            <a:avLst/>
          </a:prstGeom>
          <a:noFill/>
          <a:ln w="9525">
            <a:noFill/>
            <a:miter lim="800000"/>
            <a:headEnd/>
            <a:tailEnd/>
          </a:ln>
          <a:effectLst/>
        </p:spPr>
        <p:txBody>
          <a:bodyPr>
            <a:spAutoFit/>
          </a:bodyPr>
          <a:lstStyle/>
          <a:p>
            <a:pPr>
              <a:spcBef>
                <a:spcPct val="50000"/>
              </a:spcBef>
            </a:pPr>
            <a:r>
              <a:rPr lang="de-CH" sz="1000">
                <a:solidFill>
                  <a:srgbClr val="FF3300"/>
                </a:solidFill>
              </a:rPr>
              <a:t>150</a:t>
            </a:r>
          </a:p>
        </p:txBody>
      </p:sp>
      <p:sp>
        <p:nvSpPr>
          <p:cNvPr id="104558" name="Oval 110"/>
          <p:cNvSpPr>
            <a:spLocks noChangeArrowheads="1"/>
          </p:cNvSpPr>
          <p:nvPr/>
        </p:nvSpPr>
        <p:spPr bwMode="auto">
          <a:xfrm>
            <a:off x="4121150" y="3721100"/>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59" name="Oval 111"/>
          <p:cNvSpPr>
            <a:spLocks noChangeArrowheads="1"/>
          </p:cNvSpPr>
          <p:nvPr/>
        </p:nvSpPr>
        <p:spPr bwMode="auto">
          <a:xfrm>
            <a:off x="4518025" y="376078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0" name="Oval 112"/>
          <p:cNvSpPr>
            <a:spLocks noChangeArrowheads="1"/>
          </p:cNvSpPr>
          <p:nvPr/>
        </p:nvSpPr>
        <p:spPr bwMode="auto">
          <a:xfrm>
            <a:off x="4905375" y="3643313"/>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1" name="Oval 113"/>
          <p:cNvSpPr>
            <a:spLocks noChangeArrowheads="1"/>
          </p:cNvSpPr>
          <p:nvPr/>
        </p:nvSpPr>
        <p:spPr bwMode="auto">
          <a:xfrm>
            <a:off x="5692775" y="304958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2" name="Oval 114"/>
          <p:cNvSpPr>
            <a:spLocks noChangeArrowheads="1"/>
          </p:cNvSpPr>
          <p:nvPr/>
        </p:nvSpPr>
        <p:spPr bwMode="auto">
          <a:xfrm>
            <a:off x="6094413" y="2913063"/>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3" name="Oval 115"/>
          <p:cNvSpPr>
            <a:spLocks noChangeArrowheads="1"/>
          </p:cNvSpPr>
          <p:nvPr/>
        </p:nvSpPr>
        <p:spPr bwMode="auto">
          <a:xfrm>
            <a:off x="6872288" y="285273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4" name="Oval 116"/>
          <p:cNvSpPr>
            <a:spLocks noChangeArrowheads="1"/>
          </p:cNvSpPr>
          <p:nvPr/>
        </p:nvSpPr>
        <p:spPr bwMode="auto">
          <a:xfrm>
            <a:off x="7264400" y="325913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5" name="Oval 117"/>
          <p:cNvSpPr>
            <a:spLocks noChangeArrowheads="1"/>
          </p:cNvSpPr>
          <p:nvPr/>
        </p:nvSpPr>
        <p:spPr bwMode="auto">
          <a:xfrm>
            <a:off x="7661275" y="357028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6" name="Oval 118"/>
          <p:cNvSpPr>
            <a:spLocks noChangeArrowheads="1"/>
          </p:cNvSpPr>
          <p:nvPr/>
        </p:nvSpPr>
        <p:spPr bwMode="auto">
          <a:xfrm>
            <a:off x="8053388" y="3467100"/>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7" name="Oval 119"/>
          <p:cNvSpPr>
            <a:spLocks noChangeArrowheads="1"/>
          </p:cNvSpPr>
          <p:nvPr/>
        </p:nvSpPr>
        <p:spPr bwMode="auto">
          <a:xfrm>
            <a:off x="8445500" y="364013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68" name="Line 120"/>
          <p:cNvSpPr>
            <a:spLocks noChangeShapeType="1"/>
          </p:cNvSpPr>
          <p:nvPr/>
        </p:nvSpPr>
        <p:spPr bwMode="auto">
          <a:xfrm>
            <a:off x="4157663" y="3771900"/>
            <a:ext cx="414337" cy="38100"/>
          </a:xfrm>
          <a:prstGeom prst="line">
            <a:avLst/>
          </a:prstGeom>
          <a:noFill/>
          <a:ln w="19050">
            <a:solidFill>
              <a:srgbClr val="3333CC"/>
            </a:solidFill>
            <a:round/>
            <a:headEnd/>
            <a:tailEnd/>
          </a:ln>
          <a:effectLst/>
        </p:spPr>
        <p:txBody>
          <a:bodyPr/>
          <a:lstStyle/>
          <a:p>
            <a:endParaRPr lang="de-CH"/>
          </a:p>
        </p:txBody>
      </p:sp>
      <p:sp>
        <p:nvSpPr>
          <p:cNvPr id="104569" name="Line 121"/>
          <p:cNvSpPr>
            <a:spLocks noChangeShapeType="1"/>
          </p:cNvSpPr>
          <p:nvPr/>
        </p:nvSpPr>
        <p:spPr bwMode="auto">
          <a:xfrm flipV="1">
            <a:off x="4549775" y="3687763"/>
            <a:ext cx="409575" cy="114300"/>
          </a:xfrm>
          <a:prstGeom prst="line">
            <a:avLst/>
          </a:prstGeom>
          <a:noFill/>
          <a:ln w="19050">
            <a:solidFill>
              <a:srgbClr val="3333CC"/>
            </a:solidFill>
            <a:round/>
            <a:headEnd/>
            <a:tailEnd/>
          </a:ln>
          <a:effectLst/>
        </p:spPr>
        <p:txBody>
          <a:bodyPr/>
          <a:lstStyle/>
          <a:p>
            <a:endParaRPr lang="de-CH"/>
          </a:p>
        </p:txBody>
      </p:sp>
      <p:sp>
        <p:nvSpPr>
          <p:cNvPr id="104570" name="Line 122"/>
          <p:cNvSpPr>
            <a:spLocks noChangeShapeType="1"/>
          </p:cNvSpPr>
          <p:nvPr/>
        </p:nvSpPr>
        <p:spPr bwMode="auto">
          <a:xfrm flipV="1">
            <a:off x="4937125" y="3394075"/>
            <a:ext cx="400050" cy="295275"/>
          </a:xfrm>
          <a:prstGeom prst="line">
            <a:avLst/>
          </a:prstGeom>
          <a:noFill/>
          <a:ln w="19050">
            <a:solidFill>
              <a:srgbClr val="3333CC"/>
            </a:solidFill>
            <a:round/>
            <a:headEnd/>
            <a:tailEnd/>
          </a:ln>
          <a:effectLst/>
        </p:spPr>
        <p:txBody>
          <a:bodyPr/>
          <a:lstStyle/>
          <a:p>
            <a:endParaRPr lang="de-CH"/>
          </a:p>
        </p:txBody>
      </p:sp>
      <p:sp>
        <p:nvSpPr>
          <p:cNvPr id="104571" name="Line 123"/>
          <p:cNvSpPr>
            <a:spLocks noChangeShapeType="1"/>
          </p:cNvSpPr>
          <p:nvPr/>
        </p:nvSpPr>
        <p:spPr bwMode="auto">
          <a:xfrm flipV="1">
            <a:off x="5334000" y="3095625"/>
            <a:ext cx="390525" cy="304800"/>
          </a:xfrm>
          <a:prstGeom prst="line">
            <a:avLst/>
          </a:prstGeom>
          <a:noFill/>
          <a:ln w="19050">
            <a:solidFill>
              <a:srgbClr val="3333CC"/>
            </a:solidFill>
            <a:round/>
            <a:headEnd/>
            <a:tailEnd/>
          </a:ln>
          <a:effectLst/>
        </p:spPr>
        <p:txBody>
          <a:bodyPr/>
          <a:lstStyle/>
          <a:p>
            <a:endParaRPr lang="de-CH"/>
          </a:p>
        </p:txBody>
      </p:sp>
      <p:sp>
        <p:nvSpPr>
          <p:cNvPr id="104572" name="Line 124"/>
          <p:cNvSpPr>
            <a:spLocks noChangeShapeType="1"/>
          </p:cNvSpPr>
          <p:nvPr/>
        </p:nvSpPr>
        <p:spPr bwMode="auto">
          <a:xfrm flipV="1">
            <a:off x="5726113" y="2959100"/>
            <a:ext cx="423862" cy="133350"/>
          </a:xfrm>
          <a:prstGeom prst="line">
            <a:avLst/>
          </a:prstGeom>
          <a:noFill/>
          <a:ln w="19050">
            <a:solidFill>
              <a:srgbClr val="3333CC"/>
            </a:solidFill>
            <a:round/>
            <a:headEnd/>
            <a:tailEnd/>
          </a:ln>
          <a:effectLst/>
        </p:spPr>
        <p:txBody>
          <a:bodyPr/>
          <a:lstStyle/>
          <a:p>
            <a:endParaRPr lang="de-CH"/>
          </a:p>
        </p:txBody>
      </p:sp>
      <p:sp>
        <p:nvSpPr>
          <p:cNvPr id="104573" name="Line 125"/>
          <p:cNvSpPr>
            <a:spLocks noChangeShapeType="1"/>
          </p:cNvSpPr>
          <p:nvPr/>
        </p:nvSpPr>
        <p:spPr bwMode="auto">
          <a:xfrm flipV="1">
            <a:off x="6127750" y="2932113"/>
            <a:ext cx="404813" cy="23812"/>
          </a:xfrm>
          <a:prstGeom prst="line">
            <a:avLst/>
          </a:prstGeom>
          <a:noFill/>
          <a:ln w="19050">
            <a:solidFill>
              <a:srgbClr val="3333CC"/>
            </a:solidFill>
            <a:round/>
            <a:headEnd/>
            <a:tailEnd/>
          </a:ln>
          <a:effectLst/>
        </p:spPr>
        <p:txBody>
          <a:bodyPr/>
          <a:lstStyle/>
          <a:p>
            <a:endParaRPr lang="de-CH"/>
          </a:p>
        </p:txBody>
      </p:sp>
      <p:sp>
        <p:nvSpPr>
          <p:cNvPr id="104574" name="Line 126"/>
          <p:cNvSpPr>
            <a:spLocks noChangeShapeType="1"/>
          </p:cNvSpPr>
          <p:nvPr/>
        </p:nvSpPr>
        <p:spPr bwMode="auto">
          <a:xfrm flipV="1">
            <a:off x="6505575" y="2900363"/>
            <a:ext cx="404813" cy="23812"/>
          </a:xfrm>
          <a:prstGeom prst="line">
            <a:avLst/>
          </a:prstGeom>
          <a:noFill/>
          <a:ln w="19050">
            <a:solidFill>
              <a:srgbClr val="3333CC"/>
            </a:solidFill>
            <a:round/>
            <a:headEnd/>
            <a:tailEnd/>
          </a:ln>
          <a:effectLst/>
        </p:spPr>
        <p:txBody>
          <a:bodyPr/>
          <a:lstStyle/>
          <a:p>
            <a:endParaRPr lang="de-CH"/>
          </a:p>
        </p:txBody>
      </p:sp>
      <p:sp>
        <p:nvSpPr>
          <p:cNvPr id="104575" name="Line 127"/>
          <p:cNvSpPr>
            <a:spLocks noChangeShapeType="1"/>
          </p:cNvSpPr>
          <p:nvPr/>
        </p:nvSpPr>
        <p:spPr bwMode="auto">
          <a:xfrm>
            <a:off x="6959600" y="2916238"/>
            <a:ext cx="352425" cy="376237"/>
          </a:xfrm>
          <a:prstGeom prst="line">
            <a:avLst/>
          </a:prstGeom>
          <a:noFill/>
          <a:ln w="19050">
            <a:solidFill>
              <a:srgbClr val="3333CC"/>
            </a:solidFill>
            <a:round/>
            <a:headEnd/>
            <a:tailEnd/>
          </a:ln>
          <a:effectLst/>
        </p:spPr>
        <p:txBody>
          <a:bodyPr/>
          <a:lstStyle/>
          <a:p>
            <a:endParaRPr lang="de-CH"/>
          </a:p>
        </p:txBody>
      </p:sp>
      <p:sp>
        <p:nvSpPr>
          <p:cNvPr id="104576" name="Line 128"/>
          <p:cNvSpPr>
            <a:spLocks noChangeShapeType="1"/>
          </p:cNvSpPr>
          <p:nvPr/>
        </p:nvSpPr>
        <p:spPr bwMode="auto">
          <a:xfrm>
            <a:off x="7299325" y="3289300"/>
            <a:ext cx="414338" cy="323850"/>
          </a:xfrm>
          <a:prstGeom prst="line">
            <a:avLst/>
          </a:prstGeom>
          <a:noFill/>
          <a:ln w="19050">
            <a:solidFill>
              <a:srgbClr val="3333CC"/>
            </a:solidFill>
            <a:round/>
            <a:headEnd/>
            <a:tailEnd/>
          </a:ln>
          <a:effectLst/>
        </p:spPr>
        <p:txBody>
          <a:bodyPr/>
          <a:lstStyle/>
          <a:p>
            <a:endParaRPr lang="de-CH"/>
          </a:p>
        </p:txBody>
      </p:sp>
      <p:sp>
        <p:nvSpPr>
          <p:cNvPr id="104577" name="Line 129"/>
          <p:cNvSpPr>
            <a:spLocks noChangeShapeType="1"/>
          </p:cNvSpPr>
          <p:nvPr/>
        </p:nvSpPr>
        <p:spPr bwMode="auto">
          <a:xfrm flipV="1">
            <a:off x="7700963" y="3514725"/>
            <a:ext cx="390525" cy="100013"/>
          </a:xfrm>
          <a:prstGeom prst="line">
            <a:avLst/>
          </a:prstGeom>
          <a:noFill/>
          <a:ln w="19050">
            <a:solidFill>
              <a:srgbClr val="3333CC"/>
            </a:solidFill>
            <a:round/>
            <a:headEnd/>
            <a:tailEnd/>
          </a:ln>
          <a:effectLst/>
        </p:spPr>
        <p:txBody>
          <a:bodyPr/>
          <a:lstStyle/>
          <a:p>
            <a:endParaRPr lang="de-CH"/>
          </a:p>
        </p:txBody>
      </p:sp>
      <p:sp>
        <p:nvSpPr>
          <p:cNvPr id="104578" name="Line 130"/>
          <p:cNvSpPr>
            <a:spLocks noChangeShapeType="1"/>
          </p:cNvSpPr>
          <p:nvPr/>
        </p:nvSpPr>
        <p:spPr bwMode="auto">
          <a:xfrm>
            <a:off x="8102600" y="3511550"/>
            <a:ext cx="390525" cy="166688"/>
          </a:xfrm>
          <a:prstGeom prst="line">
            <a:avLst/>
          </a:prstGeom>
          <a:noFill/>
          <a:ln w="19050">
            <a:solidFill>
              <a:srgbClr val="3333CC"/>
            </a:solidFill>
            <a:round/>
            <a:headEnd/>
            <a:tailEnd/>
          </a:ln>
          <a:effectLst/>
        </p:spPr>
        <p:txBody>
          <a:bodyPr/>
          <a:lstStyle/>
          <a:p>
            <a:endParaRPr lang="de-CH"/>
          </a:p>
        </p:txBody>
      </p:sp>
      <p:sp>
        <p:nvSpPr>
          <p:cNvPr id="104579" name="Oval 131"/>
          <p:cNvSpPr>
            <a:spLocks noChangeArrowheads="1"/>
          </p:cNvSpPr>
          <p:nvPr/>
        </p:nvSpPr>
        <p:spPr bwMode="auto">
          <a:xfrm>
            <a:off x="3922713" y="368458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80" name="Line 132"/>
          <p:cNvSpPr>
            <a:spLocks noChangeShapeType="1"/>
          </p:cNvSpPr>
          <p:nvPr/>
        </p:nvSpPr>
        <p:spPr bwMode="auto">
          <a:xfrm>
            <a:off x="3968750" y="3716338"/>
            <a:ext cx="204788" cy="52387"/>
          </a:xfrm>
          <a:prstGeom prst="line">
            <a:avLst/>
          </a:prstGeom>
          <a:noFill/>
          <a:ln w="19050">
            <a:solidFill>
              <a:srgbClr val="3333CC"/>
            </a:solidFill>
            <a:round/>
            <a:headEnd/>
            <a:tailEnd/>
          </a:ln>
          <a:effectLst/>
        </p:spPr>
        <p:txBody>
          <a:bodyPr/>
          <a:lstStyle/>
          <a:p>
            <a:endParaRPr lang="de-CH"/>
          </a:p>
        </p:txBody>
      </p:sp>
      <p:sp>
        <p:nvSpPr>
          <p:cNvPr id="104581" name="Oval 133"/>
          <p:cNvSpPr>
            <a:spLocks noChangeArrowheads="1"/>
          </p:cNvSpPr>
          <p:nvPr/>
        </p:nvSpPr>
        <p:spPr bwMode="auto">
          <a:xfrm>
            <a:off x="8642350" y="3684588"/>
            <a:ext cx="88900" cy="88900"/>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4582" name="Line 134"/>
          <p:cNvSpPr>
            <a:spLocks noChangeShapeType="1"/>
          </p:cNvSpPr>
          <p:nvPr/>
        </p:nvSpPr>
        <p:spPr bwMode="auto">
          <a:xfrm>
            <a:off x="8485188" y="3675063"/>
            <a:ext cx="200025" cy="47625"/>
          </a:xfrm>
          <a:prstGeom prst="line">
            <a:avLst/>
          </a:prstGeom>
          <a:noFill/>
          <a:ln w="19050">
            <a:solidFill>
              <a:srgbClr val="3333CC"/>
            </a:solidFill>
            <a:round/>
            <a:headEnd/>
            <a:tailEnd/>
          </a:ln>
          <a:effectLst/>
        </p:spPr>
        <p:txBody>
          <a:bodyPr/>
          <a:lstStyle/>
          <a:p>
            <a:endParaRPr lang="de-CH"/>
          </a:p>
        </p:txBody>
      </p:sp>
      <p:sp>
        <p:nvSpPr>
          <p:cNvPr id="104583" name="Text Box 135"/>
          <p:cNvSpPr txBox="1">
            <a:spLocks noChangeArrowheads="1"/>
          </p:cNvSpPr>
          <p:nvPr/>
        </p:nvSpPr>
        <p:spPr bwMode="auto">
          <a:xfrm>
            <a:off x="2146300" y="3824288"/>
            <a:ext cx="1552575" cy="2644775"/>
          </a:xfrm>
          <a:prstGeom prst="rect">
            <a:avLst/>
          </a:prstGeom>
          <a:noFill/>
          <a:ln w="9525">
            <a:noFill/>
            <a:miter lim="800000"/>
            <a:headEnd/>
            <a:tailEnd/>
          </a:ln>
          <a:effectLst/>
        </p:spPr>
        <p:txBody>
          <a:bodyPr>
            <a:spAutoFit/>
          </a:bodyPr>
          <a:lstStyle/>
          <a:p>
            <a:pPr>
              <a:spcBef>
                <a:spcPct val="50000"/>
              </a:spcBef>
            </a:pPr>
            <a:r>
              <a:rPr lang="de-CH" sz="1400"/>
              <a:t>Du hast vielleicht bemerkt, dass die Skala beim Niederschlag bis 100 mm gerade doppelt so gross ist wie bei der Temperatur-skala.</a:t>
            </a:r>
          </a:p>
          <a:p>
            <a:pPr>
              <a:spcBef>
                <a:spcPct val="50000"/>
              </a:spcBef>
            </a:pPr>
            <a:r>
              <a:rPr lang="de-CH" sz="1400"/>
              <a:t>Beispiel:</a:t>
            </a:r>
          </a:p>
          <a:p>
            <a:pPr>
              <a:spcBef>
                <a:spcPct val="50000"/>
              </a:spcBef>
            </a:pPr>
            <a:r>
              <a:rPr lang="de-CH" sz="1400"/>
              <a:t>20° C -&gt; 40 mm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5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5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45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5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455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549"/>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104553"/>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04555"/>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0455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45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45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45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45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4550"/>
                                        </p:tgtEl>
                                        <p:attrNameLst>
                                          <p:attrName>style.visibility</p:attrName>
                                        </p:attrNameLst>
                                      </p:cBhvr>
                                      <p:to>
                                        <p:strVal val="visible"/>
                                      </p:to>
                                    </p:set>
                                  </p:childTnLst>
                                </p:cTn>
                              </p:par>
                              <p:par>
                                <p:cTn id="41" presetID="1" presetClass="exit" presetSubtype="0" fill="hold" grpId="1" nodeType="withEffect">
                                  <p:stCondLst>
                                    <p:cond delay="0"/>
                                  </p:stCondLst>
                                  <p:childTnLst>
                                    <p:set>
                                      <p:cBhvr>
                                        <p:cTn id="42" dur="1" fill="hold">
                                          <p:stCondLst>
                                            <p:cond delay="0"/>
                                          </p:stCondLst>
                                        </p:cTn>
                                        <p:tgtEl>
                                          <p:spTgt spid="104556"/>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0455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455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455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456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456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456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456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456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456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456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0456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456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456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0457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457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457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0457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0457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04575"/>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04576"/>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04577"/>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0457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0457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04580"/>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0458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04582"/>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045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48" grpId="0"/>
      <p:bldP spid="104549" grpId="0"/>
      <p:bldP spid="104550" grpId="0"/>
      <p:bldP spid="104551" grpId="0" animBg="1"/>
      <p:bldP spid="104552" grpId="0" animBg="1"/>
      <p:bldP spid="104553" grpId="0" animBg="1"/>
      <p:bldP spid="104553" grpId="1" animBg="1"/>
      <p:bldP spid="104554" grpId="0"/>
      <p:bldP spid="104554" grpId="1"/>
      <p:bldP spid="104555" grpId="0"/>
      <p:bldP spid="104555" grpId="1"/>
      <p:bldP spid="104556" grpId="0" animBg="1"/>
      <p:bldP spid="104556" grpId="1" animBg="1"/>
      <p:bldP spid="104557" grpId="0"/>
      <p:bldP spid="104557" grpId="1"/>
      <p:bldP spid="104558" grpId="0" animBg="1"/>
      <p:bldP spid="104559" grpId="0" animBg="1"/>
      <p:bldP spid="104560" grpId="0" animBg="1"/>
      <p:bldP spid="104561" grpId="0" animBg="1"/>
      <p:bldP spid="104562" grpId="0" animBg="1"/>
      <p:bldP spid="104563" grpId="0" animBg="1"/>
      <p:bldP spid="104564" grpId="0" animBg="1"/>
      <p:bldP spid="104565" grpId="0" animBg="1"/>
      <p:bldP spid="104566" grpId="0" animBg="1"/>
      <p:bldP spid="104567" grpId="0" animBg="1"/>
      <p:bldP spid="104568" grpId="0" animBg="1"/>
      <p:bldP spid="104569" grpId="0" animBg="1"/>
      <p:bldP spid="104570" grpId="0" animBg="1"/>
      <p:bldP spid="104571" grpId="0" animBg="1"/>
      <p:bldP spid="104572" grpId="0" animBg="1"/>
      <p:bldP spid="104573" grpId="0" animBg="1"/>
      <p:bldP spid="104574" grpId="0" animBg="1"/>
      <p:bldP spid="104575" grpId="0" animBg="1"/>
      <p:bldP spid="104576" grpId="0" animBg="1"/>
      <p:bldP spid="104577" grpId="0" animBg="1"/>
      <p:bldP spid="104578" grpId="0" animBg="1"/>
      <p:bldP spid="104579" grpId="0" animBg="1"/>
      <p:bldP spid="104580" grpId="0" animBg="1"/>
      <p:bldP spid="104581" grpId="0" animBg="1"/>
      <p:bldP spid="104582" grpId="0" animBg="1"/>
      <p:bldP spid="1045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60" name="Freeform 140" descr="Diagonal weit nach oben"/>
          <p:cNvSpPr>
            <a:spLocks/>
          </p:cNvSpPr>
          <p:nvPr/>
        </p:nvSpPr>
        <p:spPr bwMode="auto">
          <a:xfrm>
            <a:off x="3956050" y="3073400"/>
            <a:ext cx="4730750" cy="2120900"/>
          </a:xfrm>
          <a:custGeom>
            <a:avLst/>
            <a:gdLst/>
            <a:ahLst/>
            <a:cxnLst>
              <a:cxn ang="0">
                <a:pos x="4" y="404"/>
              </a:cxn>
              <a:cxn ang="0">
                <a:pos x="0" y="1328"/>
              </a:cxn>
              <a:cxn ang="0">
                <a:pos x="128" y="1336"/>
              </a:cxn>
              <a:cxn ang="0">
                <a:pos x="364" y="1316"/>
              </a:cxn>
              <a:cxn ang="0">
                <a:pos x="628" y="1228"/>
              </a:cxn>
              <a:cxn ang="0">
                <a:pos x="868" y="1124"/>
              </a:cxn>
              <a:cxn ang="0">
                <a:pos x="1124" y="1012"/>
              </a:cxn>
              <a:cxn ang="0">
                <a:pos x="1372" y="936"/>
              </a:cxn>
              <a:cxn ang="0">
                <a:pos x="1624" y="884"/>
              </a:cxn>
              <a:cxn ang="0">
                <a:pos x="1864" y="896"/>
              </a:cxn>
              <a:cxn ang="0">
                <a:pos x="2112" y="984"/>
              </a:cxn>
              <a:cxn ang="0">
                <a:pos x="2360" y="1100"/>
              </a:cxn>
              <a:cxn ang="0">
                <a:pos x="2612" y="1236"/>
              </a:cxn>
              <a:cxn ang="0">
                <a:pos x="2860" y="1320"/>
              </a:cxn>
              <a:cxn ang="0">
                <a:pos x="2980" y="1320"/>
              </a:cxn>
              <a:cxn ang="0">
                <a:pos x="2976" y="408"/>
              </a:cxn>
              <a:cxn ang="0">
                <a:pos x="2860" y="380"/>
              </a:cxn>
              <a:cxn ang="0">
                <a:pos x="2612" y="272"/>
              </a:cxn>
              <a:cxn ang="0">
                <a:pos x="2368" y="336"/>
              </a:cxn>
              <a:cxn ang="0">
                <a:pos x="2108" y="144"/>
              </a:cxn>
              <a:cxn ang="0">
                <a:pos x="1988" y="0"/>
              </a:cxn>
              <a:cxn ang="0">
                <a:pos x="1132" y="4"/>
              </a:cxn>
              <a:cxn ang="0">
                <a:pos x="876" y="192"/>
              </a:cxn>
              <a:cxn ang="0">
                <a:pos x="628" y="372"/>
              </a:cxn>
              <a:cxn ang="0">
                <a:pos x="608" y="396"/>
              </a:cxn>
              <a:cxn ang="0">
                <a:pos x="388" y="452"/>
              </a:cxn>
              <a:cxn ang="0">
                <a:pos x="136" y="444"/>
              </a:cxn>
              <a:cxn ang="0">
                <a:pos x="4" y="404"/>
              </a:cxn>
            </a:cxnLst>
            <a:rect l="0" t="0" r="r" b="b"/>
            <a:pathLst>
              <a:path w="2980" h="1336">
                <a:moveTo>
                  <a:pt x="4" y="404"/>
                </a:moveTo>
                <a:lnTo>
                  <a:pt x="0" y="1328"/>
                </a:lnTo>
                <a:lnTo>
                  <a:pt x="128" y="1336"/>
                </a:lnTo>
                <a:lnTo>
                  <a:pt x="364" y="1316"/>
                </a:lnTo>
                <a:lnTo>
                  <a:pt x="628" y="1228"/>
                </a:lnTo>
                <a:lnTo>
                  <a:pt x="868" y="1124"/>
                </a:lnTo>
                <a:lnTo>
                  <a:pt x="1124" y="1012"/>
                </a:lnTo>
                <a:lnTo>
                  <a:pt x="1372" y="936"/>
                </a:lnTo>
                <a:lnTo>
                  <a:pt x="1624" y="884"/>
                </a:lnTo>
                <a:lnTo>
                  <a:pt x="1864" y="896"/>
                </a:lnTo>
                <a:lnTo>
                  <a:pt x="2112" y="984"/>
                </a:lnTo>
                <a:lnTo>
                  <a:pt x="2360" y="1100"/>
                </a:lnTo>
                <a:lnTo>
                  <a:pt x="2612" y="1236"/>
                </a:lnTo>
                <a:lnTo>
                  <a:pt x="2860" y="1320"/>
                </a:lnTo>
                <a:lnTo>
                  <a:pt x="2980" y="1320"/>
                </a:lnTo>
                <a:lnTo>
                  <a:pt x="2976" y="408"/>
                </a:lnTo>
                <a:lnTo>
                  <a:pt x="2860" y="380"/>
                </a:lnTo>
                <a:lnTo>
                  <a:pt x="2612" y="272"/>
                </a:lnTo>
                <a:lnTo>
                  <a:pt x="2368" y="336"/>
                </a:lnTo>
                <a:lnTo>
                  <a:pt x="2108" y="144"/>
                </a:lnTo>
                <a:lnTo>
                  <a:pt x="1988" y="0"/>
                </a:lnTo>
                <a:lnTo>
                  <a:pt x="1132" y="4"/>
                </a:lnTo>
                <a:lnTo>
                  <a:pt x="876" y="192"/>
                </a:lnTo>
                <a:lnTo>
                  <a:pt x="628" y="372"/>
                </a:lnTo>
                <a:lnTo>
                  <a:pt x="608" y="396"/>
                </a:lnTo>
                <a:lnTo>
                  <a:pt x="388" y="452"/>
                </a:lnTo>
                <a:lnTo>
                  <a:pt x="136" y="444"/>
                </a:lnTo>
                <a:lnTo>
                  <a:pt x="4" y="404"/>
                </a:lnTo>
                <a:close/>
              </a:path>
            </a:pathLst>
          </a:custGeom>
          <a:pattFill prst="wdUpDiag">
            <a:fgClr>
              <a:srgbClr val="0033CC"/>
            </a:fgClr>
            <a:bgClr>
              <a:schemeClr val="bg1"/>
            </a:bgClr>
          </a:pattFill>
          <a:ln w="9525">
            <a:solidFill>
              <a:schemeClr val="tx1"/>
            </a:solidFill>
            <a:round/>
            <a:headEnd/>
            <a:tailEnd/>
          </a:ln>
          <a:effectLst/>
        </p:spPr>
        <p:txBody>
          <a:bodyPr/>
          <a:lstStyle/>
          <a:p>
            <a:endParaRPr lang="de-CH"/>
          </a:p>
        </p:txBody>
      </p:sp>
      <p:sp>
        <p:nvSpPr>
          <p:cNvPr id="107659" name="Freeform 139"/>
          <p:cNvSpPr>
            <a:spLocks/>
          </p:cNvSpPr>
          <p:nvPr/>
        </p:nvSpPr>
        <p:spPr bwMode="auto">
          <a:xfrm>
            <a:off x="5772150" y="2905125"/>
            <a:ext cx="1323975" cy="171450"/>
          </a:xfrm>
          <a:custGeom>
            <a:avLst/>
            <a:gdLst/>
            <a:ahLst/>
            <a:cxnLst>
              <a:cxn ang="0">
                <a:pos x="0" y="108"/>
              </a:cxn>
              <a:cxn ang="0">
                <a:pos x="834" y="108"/>
              </a:cxn>
              <a:cxn ang="0">
                <a:pos x="738" y="0"/>
              </a:cxn>
              <a:cxn ang="0">
                <a:pos x="465" y="12"/>
              </a:cxn>
              <a:cxn ang="0">
                <a:pos x="228" y="30"/>
              </a:cxn>
              <a:cxn ang="0">
                <a:pos x="0" y="108"/>
              </a:cxn>
            </a:cxnLst>
            <a:rect l="0" t="0" r="r" b="b"/>
            <a:pathLst>
              <a:path w="834" h="108">
                <a:moveTo>
                  <a:pt x="0" y="108"/>
                </a:moveTo>
                <a:lnTo>
                  <a:pt x="834" y="108"/>
                </a:lnTo>
                <a:lnTo>
                  <a:pt x="738" y="0"/>
                </a:lnTo>
                <a:lnTo>
                  <a:pt x="465" y="12"/>
                </a:lnTo>
                <a:lnTo>
                  <a:pt x="228" y="30"/>
                </a:lnTo>
                <a:lnTo>
                  <a:pt x="0" y="108"/>
                </a:lnTo>
                <a:close/>
              </a:path>
            </a:pathLst>
          </a:custGeom>
          <a:solidFill>
            <a:srgbClr val="3366FF"/>
          </a:solidFill>
          <a:ln w="9525">
            <a:solidFill>
              <a:schemeClr val="tx1"/>
            </a:solidFill>
            <a:round/>
            <a:headEnd/>
            <a:tailEnd/>
          </a:ln>
          <a:effectLst/>
        </p:spPr>
        <p:txBody>
          <a:bodyPr/>
          <a:lstStyle/>
          <a:p>
            <a:endParaRPr lang="de-CH"/>
          </a:p>
        </p:txBody>
      </p:sp>
      <p:grpSp>
        <p:nvGrpSpPr>
          <p:cNvPr id="107658" name="Group 138"/>
          <p:cNvGrpSpPr>
            <a:grpSpLocks/>
          </p:cNvGrpSpPr>
          <p:nvPr/>
        </p:nvGrpSpPr>
        <p:grpSpPr bwMode="auto">
          <a:xfrm>
            <a:off x="3686175" y="0"/>
            <a:ext cx="5457825" cy="6669088"/>
            <a:chOff x="2322" y="0"/>
            <a:chExt cx="3438" cy="4201"/>
          </a:xfrm>
        </p:grpSpPr>
        <p:sp>
          <p:nvSpPr>
            <p:cNvPr id="107608" name="AutoShape 88">
              <a:hlinkClick r:id="" action="ppaction://hlinkshowjump?jump=nextslide"/>
            </p:cNvPr>
            <p:cNvSpPr>
              <a:spLocks noChangeArrowheads="1"/>
            </p:cNvSpPr>
            <p:nvPr/>
          </p:nvSpPr>
          <p:spPr bwMode="auto">
            <a:xfrm>
              <a:off x="5513" y="0"/>
              <a:ext cx="247" cy="14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pic>
          <p:nvPicPr>
            <p:cNvPr id="107580" name="Picture 60" descr="Klimaraster3"/>
            <p:cNvPicPr>
              <a:picLocks noChangeAspect="1" noChangeArrowheads="1"/>
            </p:cNvPicPr>
            <p:nvPr/>
          </p:nvPicPr>
          <p:blipFill>
            <a:blip r:embed="rId2" cstate="print"/>
            <a:srcRect/>
            <a:stretch>
              <a:fillRect/>
            </a:stretch>
          </p:blipFill>
          <p:spPr bwMode="auto">
            <a:xfrm>
              <a:off x="2322" y="118"/>
              <a:ext cx="3325" cy="4083"/>
            </a:xfrm>
            <a:prstGeom prst="rect">
              <a:avLst/>
            </a:prstGeom>
            <a:noFill/>
          </p:spPr>
        </p:pic>
        <p:sp>
          <p:nvSpPr>
            <p:cNvPr id="107581" name="Oval 61"/>
            <p:cNvSpPr>
              <a:spLocks noChangeArrowheads="1"/>
            </p:cNvSpPr>
            <p:nvPr/>
          </p:nvSpPr>
          <p:spPr bwMode="auto">
            <a:xfrm>
              <a:off x="3340" y="304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2" name="Oval 62"/>
            <p:cNvSpPr>
              <a:spLocks noChangeArrowheads="1"/>
            </p:cNvSpPr>
            <p:nvPr/>
          </p:nvSpPr>
          <p:spPr bwMode="auto">
            <a:xfrm>
              <a:off x="3593" y="2932"/>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3" name="Oval 63"/>
            <p:cNvSpPr>
              <a:spLocks noChangeArrowheads="1"/>
            </p:cNvSpPr>
            <p:nvPr/>
          </p:nvSpPr>
          <p:spPr bwMode="auto">
            <a:xfrm>
              <a:off x="3842" y="28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4" name="Oval 64"/>
            <p:cNvSpPr>
              <a:spLocks noChangeArrowheads="1"/>
            </p:cNvSpPr>
            <p:nvPr/>
          </p:nvSpPr>
          <p:spPr bwMode="auto">
            <a:xfrm>
              <a:off x="4085" y="279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5" name="Oval 65"/>
            <p:cNvSpPr>
              <a:spLocks noChangeArrowheads="1"/>
            </p:cNvSpPr>
            <p:nvPr/>
          </p:nvSpPr>
          <p:spPr bwMode="auto">
            <a:xfrm>
              <a:off x="4338" y="281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6" name="Oval 66"/>
            <p:cNvSpPr>
              <a:spLocks noChangeArrowheads="1"/>
            </p:cNvSpPr>
            <p:nvPr/>
          </p:nvSpPr>
          <p:spPr bwMode="auto">
            <a:xfrm>
              <a:off x="4582" y="289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7" name="Oval 67"/>
            <p:cNvSpPr>
              <a:spLocks noChangeArrowheads="1"/>
            </p:cNvSpPr>
            <p:nvPr/>
          </p:nvSpPr>
          <p:spPr bwMode="auto">
            <a:xfrm>
              <a:off x="4831" y="301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8" name="Oval 68"/>
            <p:cNvSpPr>
              <a:spLocks noChangeArrowheads="1"/>
            </p:cNvSpPr>
            <p:nvPr/>
          </p:nvSpPr>
          <p:spPr bwMode="auto">
            <a:xfrm>
              <a:off x="5080" y="315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89" name="Oval 69"/>
            <p:cNvSpPr>
              <a:spLocks noChangeArrowheads="1"/>
            </p:cNvSpPr>
            <p:nvPr/>
          </p:nvSpPr>
          <p:spPr bwMode="auto">
            <a:xfrm>
              <a:off x="5327" y="323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90" name="Oval 70"/>
            <p:cNvSpPr>
              <a:spLocks noChangeArrowheads="1"/>
            </p:cNvSpPr>
            <p:nvPr/>
          </p:nvSpPr>
          <p:spPr bwMode="auto">
            <a:xfrm>
              <a:off x="2599" y="325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91" name="Oval 71"/>
            <p:cNvSpPr>
              <a:spLocks noChangeArrowheads="1"/>
            </p:cNvSpPr>
            <p:nvPr/>
          </p:nvSpPr>
          <p:spPr bwMode="auto">
            <a:xfrm>
              <a:off x="2844" y="323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92" name="Oval 72"/>
            <p:cNvSpPr>
              <a:spLocks noChangeArrowheads="1"/>
            </p:cNvSpPr>
            <p:nvPr/>
          </p:nvSpPr>
          <p:spPr bwMode="auto">
            <a:xfrm>
              <a:off x="3094" y="31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593" name="Line 73"/>
            <p:cNvSpPr>
              <a:spLocks noChangeShapeType="1"/>
            </p:cNvSpPr>
            <p:nvPr/>
          </p:nvSpPr>
          <p:spPr bwMode="auto">
            <a:xfrm flipV="1">
              <a:off x="2623" y="3255"/>
              <a:ext cx="251" cy="24"/>
            </a:xfrm>
            <a:prstGeom prst="line">
              <a:avLst/>
            </a:prstGeom>
            <a:noFill/>
            <a:ln w="19050">
              <a:solidFill>
                <a:srgbClr val="FF3300"/>
              </a:solidFill>
              <a:round/>
              <a:headEnd/>
              <a:tailEnd/>
            </a:ln>
            <a:effectLst/>
          </p:spPr>
          <p:txBody>
            <a:bodyPr/>
            <a:lstStyle/>
            <a:p>
              <a:endParaRPr lang="de-CH"/>
            </a:p>
          </p:txBody>
        </p:sp>
        <p:sp>
          <p:nvSpPr>
            <p:cNvPr id="107594" name="Line 74"/>
            <p:cNvSpPr>
              <a:spLocks noChangeShapeType="1"/>
            </p:cNvSpPr>
            <p:nvPr/>
          </p:nvSpPr>
          <p:spPr bwMode="auto">
            <a:xfrm flipV="1">
              <a:off x="2864" y="3169"/>
              <a:ext cx="257" cy="84"/>
            </a:xfrm>
            <a:prstGeom prst="line">
              <a:avLst/>
            </a:prstGeom>
            <a:noFill/>
            <a:ln w="19050">
              <a:solidFill>
                <a:srgbClr val="FF3300"/>
              </a:solidFill>
              <a:round/>
              <a:headEnd/>
              <a:tailEnd/>
            </a:ln>
            <a:effectLst/>
          </p:spPr>
          <p:txBody>
            <a:bodyPr/>
            <a:lstStyle/>
            <a:p>
              <a:endParaRPr lang="de-CH"/>
            </a:p>
          </p:txBody>
        </p:sp>
        <p:sp>
          <p:nvSpPr>
            <p:cNvPr id="107595" name="Line 75"/>
            <p:cNvSpPr>
              <a:spLocks noChangeShapeType="1"/>
            </p:cNvSpPr>
            <p:nvPr/>
          </p:nvSpPr>
          <p:spPr bwMode="auto">
            <a:xfrm flipV="1">
              <a:off x="3120" y="3059"/>
              <a:ext cx="242" cy="108"/>
            </a:xfrm>
            <a:prstGeom prst="line">
              <a:avLst/>
            </a:prstGeom>
            <a:noFill/>
            <a:ln w="19050">
              <a:solidFill>
                <a:srgbClr val="FF3300"/>
              </a:solidFill>
              <a:round/>
              <a:headEnd/>
              <a:tailEnd/>
            </a:ln>
            <a:effectLst/>
          </p:spPr>
          <p:txBody>
            <a:bodyPr/>
            <a:lstStyle/>
            <a:p>
              <a:endParaRPr lang="de-CH"/>
            </a:p>
          </p:txBody>
        </p:sp>
        <p:sp>
          <p:nvSpPr>
            <p:cNvPr id="107596" name="Line 76"/>
            <p:cNvSpPr>
              <a:spLocks noChangeShapeType="1"/>
            </p:cNvSpPr>
            <p:nvPr/>
          </p:nvSpPr>
          <p:spPr bwMode="auto">
            <a:xfrm flipV="1">
              <a:off x="3361" y="2949"/>
              <a:ext cx="251" cy="111"/>
            </a:xfrm>
            <a:prstGeom prst="line">
              <a:avLst/>
            </a:prstGeom>
            <a:noFill/>
            <a:ln w="19050">
              <a:solidFill>
                <a:srgbClr val="FF3300"/>
              </a:solidFill>
              <a:round/>
              <a:headEnd/>
              <a:tailEnd/>
            </a:ln>
            <a:effectLst/>
          </p:spPr>
          <p:txBody>
            <a:bodyPr/>
            <a:lstStyle/>
            <a:p>
              <a:endParaRPr lang="de-CH"/>
            </a:p>
          </p:txBody>
        </p:sp>
        <p:sp>
          <p:nvSpPr>
            <p:cNvPr id="107597" name="Line 77"/>
            <p:cNvSpPr>
              <a:spLocks noChangeShapeType="1"/>
            </p:cNvSpPr>
            <p:nvPr/>
          </p:nvSpPr>
          <p:spPr bwMode="auto">
            <a:xfrm flipV="1">
              <a:off x="3611" y="2872"/>
              <a:ext cx="254" cy="81"/>
            </a:xfrm>
            <a:prstGeom prst="line">
              <a:avLst/>
            </a:prstGeom>
            <a:noFill/>
            <a:ln w="19050">
              <a:solidFill>
                <a:srgbClr val="FF3300"/>
              </a:solidFill>
              <a:round/>
              <a:headEnd/>
              <a:tailEnd/>
            </a:ln>
            <a:effectLst/>
          </p:spPr>
          <p:txBody>
            <a:bodyPr/>
            <a:lstStyle/>
            <a:p>
              <a:endParaRPr lang="de-CH"/>
            </a:p>
          </p:txBody>
        </p:sp>
        <p:sp>
          <p:nvSpPr>
            <p:cNvPr id="107598" name="Line 78"/>
            <p:cNvSpPr>
              <a:spLocks noChangeShapeType="1"/>
            </p:cNvSpPr>
            <p:nvPr/>
          </p:nvSpPr>
          <p:spPr bwMode="auto">
            <a:xfrm flipV="1">
              <a:off x="3864" y="2819"/>
              <a:ext cx="239" cy="57"/>
            </a:xfrm>
            <a:prstGeom prst="line">
              <a:avLst/>
            </a:prstGeom>
            <a:noFill/>
            <a:ln w="19050">
              <a:solidFill>
                <a:srgbClr val="FF3300"/>
              </a:solidFill>
              <a:round/>
              <a:headEnd/>
              <a:tailEnd/>
            </a:ln>
            <a:effectLst/>
          </p:spPr>
          <p:txBody>
            <a:bodyPr/>
            <a:lstStyle/>
            <a:p>
              <a:endParaRPr lang="de-CH"/>
            </a:p>
          </p:txBody>
        </p:sp>
        <p:sp>
          <p:nvSpPr>
            <p:cNvPr id="107599" name="Line 79"/>
            <p:cNvSpPr>
              <a:spLocks noChangeShapeType="1"/>
            </p:cNvSpPr>
            <p:nvPr/>
          </p:nvSpPr>
          <p:spPr bwMode="auto">
            <a:xfrm>
              <a:off x="4102" y="2817"/>
              <a:ext cx="257" cy="15"/>
            </a:xfrm>
            <a:prstGeom prst="line">
              <a:avLst/>
            </a:prstGeom>
            <a:noFill/>
            <a:ln w="19050">
              <a:solidFill>
                <a:srgbClr val="FF3300"/>
              </a:solidFill>
              <a:round/>
              <a:headEnd/>
              <a:tailEnd/>
            </a:ln>
            <a:effectLst/>
          </p:spPr>
          <p:txBody>
            <a:bodyPr/>
            <a:lstStyle/>
            <a:p>
              <a:endParaRPr lang="de-CH"/>
            </a:p>
          </p:txBody>
        </p:sp>
        <p:sp>
          <p:nvSpPr>
            <p:cNvPr id="107600" name="Line 80"/>
            <p:cNvSpPr>
              <a:spLocks noChangeShapeType="1"/>
            </p:cNvSpPr>
            <p:nvPr/>
          </p:nvSpPr>
          <p:spPr bwMode="auto">
            <a:xfrm>
              <a:off x="4352" y="2839"/>
              <a:ext cx="260" cy="81"/>
            </a:xfrm>
            <a:prstGeom prst="line">
              <a:avLst/>
            </a:prstGeom>
            <a:noFill/>
            <a:ln w="19050">
              <a:solidFill>
                <a:srgbClr val="FF3300"/>
              </a:solidFill>
              <a:round/>
              <a:headEnd/>
              <a:tailEnd/>
            </a:ln>
            <a:effectLst/>
          </p:spPr>
          <p:txBody>
            <a:bodyPr/>
            <a:lstStyle/>
            <a:p>
              <a:endParaRPr lang="de-CH"/>
            </a:p>
          </p:txBody>
        </p:sp>
        <p:sp>
          <p:nvSpPr>
            <p:cNvPr id="107601" name="Line 81"/>
            <p:cNvSpPr>
              <a:spLocks noChangeShapeType="1"/>
            </p:cNvSpPr>
            <p:nvPr/>
          </p:nvSpPr>
          <p:spPr bwMode="auto">
            <a:xfrm>
              <a:off x="4605" y="2918"/>
              <a:ext cx="245" cy="120"/>
            </a:xfrm>
            <a:prstGeom prst="line">
              <a:avLst/>
            </a:prstGeom>
            <a:noFill/>
            <a:ln w="19050">
              <a:solidFill>
                <a:srgbClr val="FF3300"/>
              </a:solidFill>
              <a:round/>
              <a:headEnd/>
              <a:tailEnd/>
            </a:ln>
            <a:effectLst/>
          </p:spPr>
          <p:txBody>
            <a:bodyPr/>
            <a:lstStyle/>
            <a:p>
              <a:endParaRPr lang="de-CH"/>
            </a:p>
          </p:txBody>
        </p:sp>
        <p:sp>
          <p:nvSpPr>
            <p:cNvPr id="107602" name="Line 82"/>
            <p:cNvSpPr>
              <a:spLocks noChangeShapeType="1"/>
            </p:cNvSpPr>
            <p:nvPr/>
          </p:nvSpPr>
          <p:spPr bwMode="auto">
            <a:xfrm>
              <a:off x="4855" y="3036"/>
              <a:ext cx="248" cy="144"/>
            </a:xfrm>
            <a:prstGeom prst="line">
              <a:avLst/>
            </a:prstGeom>
            <a:noFill/>
            <a:ln w="19050">
              <a:solidFill>
                <a:srgbClr val="FF3300"/>
              </a:solidFill>
              <a:round/>
              <a:headEnd/>
              <a:tailEnd/>
            </a:ln>
            <a:effectLst/>
          </p:spPr>
          <p:txBody>
            <a:bodyPr/>
            <a:lstStyle/>
            <a:p>
              <a:endParaRPr lang="de-CH"/>
            </a:p>
          </p:txBody>
        </p:sp>
        <p:sp>
          <p:nvSpPr>
            <p:cNvPr id="107603" name="Line 83"/>
            <p:cNvSpPr>
              <a:spLocks noChangeShapeType="1"/>
            </p:cNvSpPr>
            <p:nvPr/>
          </p:nvSpPr>
          <p:spPr bwMode="auto">
            <a:xfrm>
              <a:off x="5099" y="3181"/>
              <a:ext cx="260" cy="78"/>
            </a:xfrm>
            <a:prstGeom prst="line">
              <a:avLst/>
            </a:prstGeom>
            <a:noFill/>
            <a:ln w="19050">
              <a:solidFill>
                <a:srgbClr val="FF3300"/>
              </a:solidFill>
              <a:round/>
              <a:headEnd/>
              <a:tailEnd/>
            </a:ln>
            <a:effectLst/>
          </p:spPr>
          <p:txBody>
            <a:bodyPr/>
            <a:lstStyle/>
            <a:p>
              <a:endParaRPr lang="de-CH"/>
            </a:p>
          </p:txBody>
        </p:sp>
        <p:sp>
          <p:nvSpPr>
            <p:cNvPr id="107604" name="Oval 84"/>
            <p:cNvSpPr>
              <a:spLocks noChangeArrowheads="1"/>
            </p:cNvSpPr>
            <p:nvPr/>
          </p:nvSpPr>
          <p:spPr bwMode="auto">
            <a:xfrm>
              <a:off x="2477" y="325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605" name="Line 85"/>
            <p:cNvSpPr>
              <a:spLocks noChangeShapeType="1"/>
            </p:cNvSpPr>
            <p:nvPr/>
          </p:nvSpPr>
          <p:spPr bwMode="auto">
            <a:xfrm>
              <a:off x="2492" y="3268"/>
              <a:ext cx="131" cy="12"/>
            </a:xfrm>
            <a:prstGeom prst="line">
              <a:avLst/>
            </a:prstGeom>
            <a:noFill/>
            <a:ln w="19050">
              <a:solidFill>
                <a:srgbClr val="FF3300"/>
              </a:solidFill>
              <a:round/>
              <a:headEnd/>
              <a:tailEnd/>
            </a:ln>
            <a:effectLst/>
          </p:spPr>
          <p:txBody>
            <a:bodyPr/>
            <a:lstStyle/>
            <a:p>
              <a:endParaRPr lang="de-CH"/>
            </a:p>
          </p:txBody>
        </p:sp>
        <p:sp>
          <p:nvSpPr>
            <p:cNvPr id="107606" name="Oval 86"/>
            <p:cNvSpPr>
              <a:spLocks noChangeArrowheads="1"/>
            </p:cNvSpPr>
            <p:nvPr/>
          </p:nvSpPr>
          <p:spPr bwMode="auto">
            <a:xfrm>
              <a:off x="5445" y="324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107607" name="Line 87"/>
            <p:cNvSpPr>
              <a:spLocks noChangeShapeType="1"/>
            </p:cNvSpPr>
            <p:nvPr/>
          </p:nvSpPr>
          <p:spPr bwMode="auto">
            <a:xfrm>
              <a:off x="5346" y="3251"/>
              <a:ext cx="125" cy="9"/>
            </a:xfrm>
            <a:prstGeom prst="line">
              <a:avLst/>
            </a:prstGeom>
            <a:noFill/>
            <a:ln w="19050">
              <a:solidFill>
                <a:srgbClr val="FF3300"/>
              </a:solidFill>
              <a:round/>
              <a:headEnd/>
              <a:tailEnd/>
            </a:ln>
            <a:effectLst/>
          </p:spPr>
          <p:txBody>
            <a:bodyPr/>
            <a:lstStyle/>
            <a:p>
              <a:endParaRPr lang="de-CH"/>
            </a:p>
          </p:txBody>
        </p:sp>
        <p:sp>
          <p:nvSpPr>
            <p:cNvPr id="107615" name="Oval 95"/>
            <p:cNvSpPr>
              <a:spLocks noChangeArrowheads="1"/>
            </p:cNvSpPr>
            <p:nvPr/>
          </p:nvSpPr>
          <p:spPr bwMode="auto">
            <a:xfrm>
              <a:off x="3339" y="210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16" name="Oval 96"/>
            <p:cNvSpPr>
              <a:spLocks noChangeArrowheads="1"/>
            </p:cNvSpPr>
            <p:nvPr/>
          </p:nvSpPr>
          <p:spPr bwMode="auto">
            <a:xfrm>
              <a:off x="4081" y="1822"/>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2" name="Oval 102"/>
            <p:cNvSpPr>
              <a:spLocks noChangeArrowheads="1"/>
            </p:cNvSpPr>
            <p:nvPr/>
          </p:nvSpPr>
          <p:spPr bwMode="auto">
            <a:xfrm>
              <a:off x="2596" y="234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3" name="Oval 103"/>
            <p:cNvSpPr>
              <a:spLocks noChangeArrowheads="1"/>
            </p:cNvSpPr>
            <p:nvPr/>
          </p:nvSpPr>
          <p:spPr bwMode="auto">
            <a:xfrm>
              <a:off x="2846" y="236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4" name="Oval 104"/>
            <p:cNvSpPr>
              <a:spLocks noChangeArrowheads="1"/>
            </p:cNvSpPr>
            <p:nvPr/>
          </p:nvSpPr>
          <p:spPr bwMode="auto">
            <a:xfrm>
              <a:off x="3090" y="229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5" name="Oval 105"/>
            <p:cNvSpPr>
              <a:spLocks noChangeArrowheads="1"/>
            </p:cNvSpPr>
            <p:nvPr/>
          </p:nvSpPr>
          <p:spPr bwMode="auto">
            <a:xfrm>
              <a:off x="3586" y="19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6" name="Oval 106"/>
            <p:cNvSpPr>
              <a:spLocks noChangeArrowheads="1"/>
            </p:cNvSpPr>
            <p:nvPr/>
          </p:nvSpPr>
          <p:spPr bwMode="auto">
            <a:xfrm>
              <a:off x="3839" y="183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7" name="Oval 107"/>
            <p:cNvSpPr>
              <a:spLocks noChangeArrowheads="1"/>
            </p:cNvSpPr>
            <p:nvPr/>
          </p:nvSpPr>
          <p:spPr bwMode="auto">
            <a:xfrm>
              <a:off x="4329" y="1797"/>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8" name="Oval 108"/>
            <p:cNvSpPr>
              <a:spLocks noChangeArrowheads="1"/>
            </p:cNvSpPr>
            <p:nvPr/>
          </p:nvSpPr>
          <p:spPr bwMode="auto">
            <a:xfrm>
              <a:off x="4576" y="205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29" name="Oval 109"/>
            <p:cNvSpPr>
              <a:spLocks noChangeArrowheads="1"/>
            </p:cNvSpPr>
            <p:nvPr/>
          </p:nvSpPr>
          <p:spPr bwMode="auto">
            <a:xfrm>
              <a:off x="4826" y="224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30" name="Oval 110"/>
            <p:cNvSpPr>
              <a:spLocks noChangeArrowheads="1"/>
            </p:cNvSpPr>
            <p:nvPr/>
          </p:nvSpPr>
          <p:spPr bwMode="auto">
            <a:xfrm>
              <a:off x="5073" y="218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31" name="Oval 111"/>
            <p:cNvSpPr>
              <a:spLocks noChangeArrowheads="1"/>
            </p:cNvSpPr>
            <p:nvPr/>
          </p:nvSpPr>
          <p:spPr bwMode="auto">
            <a:xfrm>
              <a:off x="5320" y="229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32" name="Line 112"/>
            <p:cNvSpPr>
              <a:spLocks noChangeShapeType="1"/>
            </p:cNvSpPr>
            <p:nvPr/>
          </p:nvSpPr>
          <p:spPr bwMode="auto">
            <a:xfrm>
              <a:off x="2619" y="2376"/>
              <a:ext cx="261" cy="24"/>
            </a:xfrm>
            <a:prstGeom prst="line">
              <a:avLst/>
            </a:prstGeom>
            <a:noFill/>
            <a:ln w="19050">
              <a:solidFill>
                <a:srgbClr val="3333CC"/>
              </a:solidFill>
              <a:round/>
              <a:headEnd/>
              <a:tailEnd/>
            </a:ln>
            <a:effectLst/>
          </p:spPr>
          <p:txBody>
            <a:bodyPr/>
            <a:lstStyle/>
            <a:p>
              <a:endParaRPr lang="de-CH"/>
            </a:p>
          </p:txBody>
        </p:sp>
        <p:sp>
          <p:nvSpPr>
            <p:cNvPr id="107633" name="Line 113"/>
            <p:cNvSpPr>
              <a:spLocks noChangeShapeType="1"/>
            </p:cNvSpPr>
            <p:nvPr/>
          </p:nvSpPr>
          <p:spPr bwMode="auto">
            <a:xfrm flipV="1">
              <a:off x="2866" y="2323"/>
              <a:ext cx="258" cy="72"/>
            </a:xfrm>
            <a:prstGeom prst="line">
              <a:avLst/>
            </a:prstGeom>
            <a:noFill/>
            <a:ln w="19050">
              <a:solidFill>
                <a:srgbClr val="3333CC"/>
              </a:solidFill>
              <a:round/>
              <a:headEnd/>
              <a:tailEnd/>
            </a:ln>
            <a:effectLst/>
          </p:spPr>
          <p:txBody>
            <a:bodyPr/>
            <a:lstStyle/>
            <a:p>
              <a:endParaRPr lang="de-CH"/>
            </a:p>
          </p:txBody>
        </p:sp>
        <p:sp>
          <p:nvSpPr>
            <p:cNvPr id="107634" name="Line 114"/>
            <p:cNvSpPr>
              <a:spLocks noChangeShapeType="1"/>
            </p:cNvSpPr>
            <p:nvPr/>
          </p:nvSpPr>
          <p:spPr bwMode="auto">
            <a:xfrm flipV="1">
              <a:off x="3110" y="2138"/>
              <a:ext cx="252" cy="186"/>
            </a:xfrm>
            <a:prstGeom prst="line">
              <a:avLst/>
            </a:prstGeom>
            <a:noFill/>
            <a:ln w="19050">
              <a:solidFill>
                <a:srgbClr val="3333CC"/>
              </a:solidFill>
              <a:round/>
              <a:headEnd/>
              <a:tailEnd/>
            </a:ln>
            <a:effectLst/>
          </p:spPr>
          <p:txBody>
            <a:bodyPr/>
            <a:lstStyle/>
            <a:p>
              <a:endParaRPr lang="de-CH"/>
            </a:p>
          </p:txBody>
        </p:sp>
        <p:sp>
          <p:nvSpPr>
            <p:cNvPr id="107635" name="Line 115"/>
            <p:cNvSpPr>
              <a:spLocks noChangeShapeType="1"/>
            </p:cNvSpPr>
            <p:nvPr/>
          </p:nvSpPr>
          <p:spPr bwMode="auto">
            <a:xfrm flipV="1">
              <a:off x="3360" y="1950"/>
              <a:ext cx="246" cy="192"/>
            </a:xfrm>
            <a:prstGeom prst="line">
              <a:avLst/>
            </a:prstGeom>
            <a:noFill/>
            <a:ln w="19050">
              <a:solidFill>
                <a:srgbClr val="3333CC"/>
              </a:solidFill>
              <a:round/>
              <a:headEnd/>
              <a:tailEnd/>
            </a:ln>
            <a:effectLst/>
          </p:spPr>
          <p:txBody>
            <a:bodyPr/>
            <a:lstStyle/>
            <a:p>
              <a:endParaRPr lang="de-CH"/>
            </a:p>
          </p:txBody>
        </p:sp>
        <p:sp>
          <p:nvSpPr>
            <p:cNvPr id="107636" name="Line 116"/>
            <p:cNvSpPr>
              <a:spLocks noChangeShapeType="1"/>
            </p:cNvSpPr>
            <p:nvPr/>
          </p:nvSpPr>
          <p:spPr bwMode="auto">
            <a:xfrm flipV="1">
              <a:off x="3607" y="1864"/>
              <a:ext cx="267" cy="84"/>
            </a:xfrm>
            <a:prstGeom prst="line">
              <a:avLst/>
            </a:prstGeom>
            <a:noFill/>
            <a:ln w="19050">
              <a:solidFill>
                <a:srgbClr val="3333CC"/>
              </a:solidFill>
              <a:round/>
              <a:headEnd/>
              <a:tailEnd/>
            </a:ln>
            <a:effectLst/>
          </p:spPr>
          <p:txBody>
            <a:bodyPr/>
            <a:lstStyle/>
            <a:p>
              <a:endParaRPr lang="de-CH"/>
            </a:p>
          </p:txBody>
        </p:sp>
        <p:sp>
          <p:nvSpPr>
            <p:cNvPr id="107637" name="Line 117"/>
            <p:cNvSpPr>
              <a:spLocks noChangeShapeType="1"/>
            </p:cNvSpPr>
            <p:nvPr/>
          </p:nvSpPr>
          <p:spPr bwMode="auto">
            <a:xfrm flipV="1">
              <a:off x="3860" y="1847"/>
              <a:ext cx="255" cy="15"/>
            </a:xfrm>
            <a:prstGeom prst="line">
              <a:avLst/>
            </a:prstGeom>
            <a:noFill/>
            <a:ln w="19050">
              <a:solidFill>
                <a:srgbClr val="3333CC"/>
              </a:solidFill>
              <a:round/>
              <a:headEnd/>
              <a:tailEnd/>
            </a:ln>
            <a:effectLst/>
          </p:spPr>
          <p:txBody>
            <a:bodyPr/>
            <a:lstStyle/>
            <a:p>
              <a:endParaRPr lang="de-CH"/>
            </a:p>
          </p:txBody>
        </p:sp>
        <p:sp>
          <p:nvSpPr>
            <p:cNvPr id="107638" name="Line 118"/>
            <p:cNvSpPr>
              <a:spLocks noChangeShapeType="1"/>
            </p:cNvSpPr>
            <p:nvPr/>
          </p:nvSpPr>
          <p:spPr bwMode="auto">
            <a:xfrm flipV="1">
              <a:off x="4098" y="1827"/>
              <a:ext cx="255" cy="15"/>
            </a:xfrm>
            <a:prstGeom prst="line">
              <a:avLst/>
            </a:prstGeom>
            <a:noFill/>
            <a:ln w="19050">
              <a:solidFill>
                <a:srgbClr val="3333CC"/>
              </a:solidFill>
              <a:round/>
              <a:headEnd/>
              <a:tailEnd/>
            </a:ln>
            <a:effectLst/>
          </p:spPr>
          <p:txBody>
            <a:bodyPr/>
            <a:lstStyle/>
            <a:p>
              <a:endParaRPr lang="de-CH"/>
            </a:p>
          </p:txBody>
        </p:sp>
        <p:sp>
          <p:nvSpPr>
            <p:cNvPr id="107639" name="Line 119"/>
            <p:cNvSpPr>
              <a:spLocks noChangeShapeType="1"/>
            </p:cNvSpPr>
            <p:nvPr/>
          </p:nvSpPr>
          <p:spPr bwMode="auto">
            <a:xfrm>
              <a:off x="4384" y="1837"/>
              <a:ext cx="222" cy="237"/>
            </a:xfrm>
            <a:prstGeom prst="line">
              <a:avLst/>
            </a:prstGeom>
            <a:noFill/>
            <a:ln w="19050">
              <a:solidFill>
                <a:srgbClr val="3333CC"/>
              </a:solidFill>
              <a:round/>
              <a:headEnd/>
              <a:tailEnd/>
            </a:ln>
            <a:effectLst/>
          </p:spPr>
          <p:txBody>
            <a:bodyPr/>
            <a:lstStyle/>
            <a:p>
              <a:endParaRPr lang="de-CH"/>
            </a:p>
          </p:txBody>
        </p:sp>
        <p:sp>
          <p:nvSpPr>
            <p:cNvPr id="107640" name="Line 120"/>
            <p:cNvSpPr>
              <a:spLocks noChangeShapeType="1"/>
            </p:cNvSpPr>
            <p:nvPr/>
          </p:nvSpPr>
          <p:spPr bwMode="auto">
            <a:xfrm>
              <a:off x="4598" y="2072"/>
              <a:ext cx="261" cy="204"/>
            </a:xfrm>
            <a:prstGeom prst="line">
              <a:avLst/>
            </a:prstGeom>
            <a:noFill/>
            <a:ln w="19050">
              <a:solidFill>
                <a:srgbClr val="3333CC"/>
              </a:solidFill>
              <a:round/>
              <a:headEnd/>
              <a:tailEnd/>
            </a:ln>
            <a:effectLst/>
          </p:spPr>
          <p:txBody>
            <a:bodyPr/>
            <a:lstStyle/>
            <a:p>
              <a:endParaRPr lang="de-CH"/>
            </a:p>
          </p:txBody>
        </p:sp>
        <p:sp>
          <p:nvSpPr>
            <p:cNvPr id="107641" name="Line 121"/>
            <p:cNvSpPr>
              <a:spLocks noChangeShapeType="1"/>
            </p:cNvSpPr>
            <p:nvPr/>
          </p:nvSpPr>
          <p:spPr bwMode="auto">
            <a:xfrm flipV="1">
              <a:off x="4851" y="2214"/>
              <a:ext cx="246" cy="63"/>
            </a:xfrm>
            <a:prstGeom prst="line">
              <a:avLst/>
            </a:prstGeom>
            <a:noFill/>
            <a:ln w="19050">
              <a:solidFill>
                <a:srgbClr val="3333CC"/>
              </a:solidFill>
              <a:round/>
              <a:headEnd/>
              <a:tailEnd/>
            </a:ln>
            <a:effectLst/>
          </p:spPr>
          <p:txBody>
            <a:bodyPr/>
            <a:lstStyle/>
            <a:p>
              <a:endParaRPr lang="de-CH"/>
            </a:p>
          </p:txBody>
        </p:sp>
        <p:sp>
          <p:nvSpPr>
            <p:cNvPr id="107642" name="Line 122"/>
            <p:cNvSpPr>
              <a:spLocks noChangeShapeType="1"/>
            </p:cNvSpPr>
            <p:nvPr/>
          </p:nvSpPr>
          <p:spPr bwMode="auto">
            <a:xfrm>
              <a:off x="5104" y="2212"/>
              <a:ext cx="246" cy="105"/>
            </a:xfrm>
            <a:prstGeom prst="line">
              <a:avLst/>
            </a:prstGeom>
            <a:noFill/>
            <a:ln w="19050">
              <a:solidFill>
                <a:srgbClr val="3333CC"/>
              </a:solidFill>
              <a:round/>
              <a:headEnd/>
              <a:tailEnd/>
            </a:ln>
            <a:effectLst/>
          </p:spPr>
          <p:txBody>
            <a:bodyPr/>
            <a:lstStyle/>
            <a:p>
              <a:endParaRPr lang="de-CH"/>
            </a:p>
          </p:txBody>
        </p:sp>
        <p:sp>
          <p:nvSpPr>
            <p:cNvPr id="107643" name="Oval 123"/>
            <p:cNvSpPr>
              <a:spLocks noChangeArrowheads="1"/>
            </p:cNvSpPr>
            <p:nvPr/>
          </p:nvSpPr>
          <p:spPr bwMode="auto">
            <a:xfrm>
              <a:off x="2471"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44" name="Line 124"/>
            <p:cNvSpPr>
              <a:spLocks noChangeShapeType="1"/>
            </p:cNvSpPr>
            <p:nvPr/>
          </p:nvSpPr>
          <p:spPr bwMode="auto">
            <a:xfrm>
              <a:off x="2500" y="2341"/>
              <a:ext cx="129" cy="33"/>
            </a:xfrm>
            <a:prstGeom prst="line">
              <a:avLst/>
            </a:prstGeom>
            <a:noFill/>
            <a:ln w="19050">
              <a:solidFill>
                <a:srgbClr val="3333CC"/>
              </a:solidFill>
              <a:round/>
              <a:headEnd/>
              <a:tailEnd/>
            </a:ln>
            <a:effectLst/>
          </p:spPr>
          <p:txBody>
            <a:bodyPr/>
            <a:lstStyle/>
            <a:p>
              <a:endParaRPr lang="de-CH"/>
            </a:p>
          </p:txBody>
        </p:sp>
        <p:sp>
          <p:nvSpPr>
            <p:cNvPr id="107645" name="Oval 125"/>
            <p:cNvSpPr>
              <a:spLocks noChangeArrowheads="1"/>
            </p:cNvSpPr>
            <p:nvPr/>
          </p:nvSpPr>
          <p:spPr bwMode="auto">
            <a:xfrm>
              <a:off x="5444"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107646" name="Line 126"/>
            <p:cNvSpPr>
              <a:spLocks noChangeShapeType="1"/>
            </p:cNvSpPr>
            <p:nvPr/>
          </p:nvSpPr>
          <p:spPr bwMode="auto">
            <a:xfrm>
              <a:off x="5345" y="2315"/>
              <a:ext cx="126" cy="30"/>
            </a:xfrm>
            <a:prstGeom prst="line">
              <a:avLst/>
            </a:prstGeom>
            <a:noFill/>
            <a:ln w="19050">
              <a:solidFill>
                <a:srgbClr val="3333CC"/>
              </a:solidFill>
              <a:round/>
              <a:headEnd/>
              <a:tailEnd/>
            </a:ln>
            <a:effectLst/>
          </p:spPr>
          <p:txBody>
            <a:bodyPr/>
            <a:lstStyle/>
            <a:p>
              <a:endParaRPr lang="de-CH"/>
            </a:p>
          </p:txBody>
        </p:sp>
      </p:grpSp>
      <p:pic>
        <p:nvPicPr>
          <p:cNvPr id="107649" name="Picture 129" descr="pencil2"/>
          <p:cNvPicPr>
            <a:picLocks noChangeAspect="1" noChangeArrowheads="1"/>
          </p:cNvPicPr>
          <p:nvPr/>
        </p:nvPicPr>
        <p:blipFill>
          <a:blip r:embed="rId3" cstate="print"/>
          <a:srcRect/>
          <a:stretch>
            <a:fillRect/>
          </a:stretch>
        </p:blipFill>
        <p:spPr bwMode="auto">
          <a:xfrm rot="-2626345">
            <a:off x="2871788" y="5006975"/>
            <a:ext cx="431800" cy="641350"/>
          </a:xfrm>
          <a:prstGeom prst="rect">
            <a:avLst/>
          </a:prstGeom>
          <a:noFill/>
          <a:ln w="9525">
            <a:noFill/>
            <a:miter lim="800000"/>
            <a:headEnd/>
            <a:tailEnd/>
          </a:ln>
        </p:spPr>
      </p:pic>
      <p:sp>
        <p:nvSpPr>
          <p:cNvPr id="107650" name="Text Box 130"/>
          <p:cNvSpPr txBox="1">
            <a:spLocks noChangeArrowheads="1"/>
          </p:cNvSpPr>
          <p:nvPr/>
        </p:nvSpPr>
        <p:spPr bwMode="auto">
          <a:xfrm>
            <a:off x="200025" y="698500"/>
            <a:ext cx="3302000" cy="942975"/>
          </a:xfrm>
          <a:prstGeom prst="rect">
            <a:avLst/>
          </a:prstGeom>
          <a:noFill/>
          <a:ln w="9525">
            <a:noFill/>
            <a:miter lim="800000"/>
            <a:headEnd/>
            <a:tailEnd/>
          </a:ln>
          <a:effectLst/>
        </p:spPr>
        <p:txBody>
          <a:bodyPr>
            <a:spAutoFit/>
          </a:bodyPr>
          <a:lstStyle/>
          <a:p>
            <a:pPr>
              <a:spcBef>
                <a:spcPct val="50000"/>
              </a:spcBef>
            </a:pPr>
            <a:r>
              <a:rPr lang="de-CH" sz="1400"/>
              <a:t>Um zu verdeutlichen, dass ab 100 mm Niederschlag die Skala ändert, färben wir die Fläche zwischen der Kurve und der 100 mm Linie </a:t>
            </a:r>
            <a:r>
              <a:rPr lang="de-CH" sz="1400">
                <a:solidFill>
                  <a:srgbClr val="3333CC"/>
                </a:solidFill>
              </a:rPr>
              <a:t>blau</a:t>
            </a:r>
            <a:r>
              <a:rPr lang="de-CH" sz="1400"/>
              <a:t> aus.</a:t>
            </a:r>
          </a:p>
        </p:txBody>
      </p:sp>
      <p:sp>
        <p:nvSpPr>
          <p:cNvPr id="107651" name="Text Box 131"/>
          <p:cNvSpPr txBox="1">
            <a:spLocks noChangeArrowheads="1"/>
          </p:cNvSpPr>
          <p:nvPr/>
        </p:nvSpPr>
        <p:spPr bwMode="auto">
          <a:xfrm>
            <a:off x="141288" y="5634038"/>
            <a:ext cx="3551237" cy="517525"/>
          </a:xfrm>
          <a:prstGeom prst="rect">
            <a:avLst/>
          </a:prstGeom>
          <a:noFill/>
          <a:ln w="9525">
            <a:noFill/>
            <a:miter lim="800000"/>
            <a:headEnd/>
            <a:tailEnd/>
          </a:ln>
          <a:effectLst/>
        </p:spPr>
        <p:txBody>
          <a:bodyPr>
            <a:spAutoFit/>
          </a:bodyPr>
          <a:lstStyle/>
          <a:p>
            <a:pPr>
              <a:spcBef>
                <a:spcPct val="50000"/>
              </a:spcBef>
            </a:pPr>
            <a:r>
              <a:rPr lang="de-CH" sz="1400">
                <a:solidFill>
                  <a:srgbClr val="008000"/>
                </a:solidFill>
              </a:rPr>
              <a:t>Die blaue Schraffur ist bei allen Monaten. Altdorf hat 12 humide Monate.   </a:t>
            </a:r>
          </a:p>
        </p:txBody>
      </p:sp>
      <p:sp>
        <p:nvSpPr>
          <p:cNvPr id="107652" name="Text Box 132"/>
          <p:cNvSpPr txBox="1">
            <a:spLocks noChangeArrowheads="1"/>
          </p:cNvSpPr>
          <p:nvPr/>
        </p:nvSpPr>
        <p:spPr bwMode="auto">
          <a:xfrm>
            <a:off x="160338" y="3790950"/>
            <a:ext cx="3132137" cy="1262063"/>
          </a:xfrm>
          <a:prstGeom prst="rect">
            <a:avLst/>
          </a:prstGeom>
          <a:noFill/>
          <a:ln w="9525">
            <a:noFill/>
            <a:miter lim="800000"/>
            <a:headEnd/>
            <a:tailEnd/>
          </a:ln>
          <a:effectLst/>
        </p:spPr>
        <p:txBody>
          <a:bodyPr>
            <a:spAutoFit/>
          </a:bodyPr>
          <a:lstStyle/>
          <a:p>
            <a:pPr>
              <a:spcBef>
                <a:spcPct val="50000"/>
              </a:spcBef>
            </a:pPr>
            <a:r>
              <a:rPr lang="de-CH" sz="1400"/>
              <a:t>Wenn die Niederschlagskurve oberhalb der Temperaturkurve liegt, bezeichnet man das als </a:t>
            </a:r>
            <a:r>
              <a:rPr lang="de-CH" sz="1400" b="1"/>
              <a:t>humid</a:t>
            </a:r>
            <a:r>
              <a:rPr lang="de-CH" sz="1400"/>
              <a:t>. (Humid = feucht)</a:t>
            </a:r>
          </a:p>
          <a:p>
            <a:pPr>
              <a:spcBef>
                <a:spcPct val="50000"/>
              </a:spcBef>
            </a:pPr>
            <a:r>
              <a:rPr lang="de-CH" sz="1400"/>
              <a:t>Wie viele humide Monate hat Altdorf? </a:t>
            </a:r>
          </a:p>
        </p:txBody>
      </p:sp>
      <p:pic>
        <p:nvPicPr>
          <p:cNvPr id="107653" name="Picture 133" descr="pencil2"/>
          <p:cNvPicPr>
            <a:picLocks noChangeAspect="1" noChangeArrowheads="1"/>
          </p:cNvPicPr>
          <p:nvPr/>
        </p:nvPicPr>
        <p:blipFill>
          <a:blip r:embed="rId3" cstate="print"/>
          <a:srcRect/>
          <a:stretch>
            <a:fillRect/>
          </a:stretch>
        </p:blipFill>
        <p:spPr bwMode="auto">
          <a:xfrm rot="-2626345">
            <a:off x="2825750" y="3206750"/>
            <a:ext cx="431800" cy="641350"/>
          </a:xfrm>
          <a:prstGeom prst="rect">
            <a:avLst/>
          </a:prstGeom>
          <a:noFill/>
          <a:ln w="9525">
            <a:noFill/>
            <a:miter lim="800000"/>
            <a:headEnd/>
            <a:tailEnd/>
          </a:ln>
        </p:spPr>
      </p:pic>
      <p:pic>
        <p:nvPicPr>
          <p:cNvPr id="107654" name="Picture 134" descr="pencil2"/>
          <p:cNvPicPr>
            <a:picLocks noChangeAspect="1" noChangeArrowheads="1"/>
          </p:cNvPicPr>
          <p:nvPr/>
        </p:nvPicPr>
        <p:blipFill>
          <a:blip r:embed="rId3" cstate="print"/>
          <a:srcRect/>
          <a:stretch>
            <a:fillRect/>
          </a:stretch>
        </p:blipFill>
        <p:spPr bwMode="auto">
          <a:xfrm rot="-2626345">
            <a:off x="2997200" y="1349375"/>
            <a:ext cx="431800" cy="641350"/>
          </a:xfrm>
          <a:prstGeom prst="rect">
            <a:avLst/>
          </a:prstGeom>
          <a:noFill/>
          <a:ln w="9525">
            <a:noFill/>
            <a:miter lim="800000"/>
            <a:headEnd/>
            <a:tailEnd/>
          </a:ln>
        </p:spPr>
      </p:pic>
      <p:sp>
        <p:nvSpPr>
          <p:cNvPr id="107655" name="Text Box 135"/>
          <p:cNvSpPr txBox="1">
            <a:spLocks noChangeArrowheads="1"/>
          </p:cNvSpPr>
          <p:nvPr/>
        </p:nvSpPr>
        <p:spPr bwMode="auto">
          <a:xfrm>
            <a:off x="149225" y="1933575"/>
            <a:ext cx="3302000" cy="1474788"/>
          </a:xfrm>
          <a:prstGeom prst="rect">
            <a:avLst/>
          </a:prstGeom>
          <a:noFill/>
          <a:ln w="9525">
            <a:noFill/>
            <a:miter lim="800000"/>
            <a:headEnd/>
            <a:tailEnd/>
          </a:ln>
          <a:effectLst/>
        </p:spPr>
        <p:txBody>
          <a:bodyPr>
            <a:spAutoFit/>
          </a:bodyPr>
          <a:lstStyle/>
          <a:p>
            <a:pPr>
              <a:spcBef>
                <a:spcPct val="50000"/>
              </a:spcBef>
            </a:pPr>
            <a:r>
              <a:rPr lang="de-CH" sz="1400"/>
              <a:t>Nun schraffieren wir das Gebiet zwischen Niederschlagskurve und Temperaturkurve </a:t>
            </a:r>
            <a:r>
              <a:rPr lang="de-CH" sz="1400">
                <a:solidFill>
                  <a:srgbClr val="3333CC"/>
                </a:solidFill>
              </a:rPr>
              <a:t>blau</a:t>
            </a:r>
            <a:r>
              <a:rPr lang="de-CH" sz="1400"/>
              <a:t>.  </a:t>
            </a:r>
          </a:p>
          <a:p>
            <a:pPr>
              <a:spcBef>
                <a:spcPct val="50000"/>
              </a:spcBef>
            </a:pPr>
            <a:r>
              <a:rPr lang="de-CH" sz="1400" u="sng"/>
              <a:t>Bedingung</a:t>
            </a:r>
            <a:r>
              <a:rPr lang="de-CH" sz="1400"/>
              <a:t>: Schraffiert wird nur, wenn sich die Niederschlagskurve oberhalb der Temperaturkurve befindet.</a:t>
            </a:r>
          </a:p>
        </p:txBody>
      </p:sp>
      <p:sp>
        <p:nvSpPr>
          <p:cNvPr id="107656" name="Text Box 136"/>
          <p:cNvSpPr txBox="1">
            <a:spLocks noChangeArrowheads="1"/>
          </p:cNvSpPr>
          <p:nvPr/>
        </p:nvSpPr>
        <p:spPr bwMode="auto">
          <a:xfrm>
            <a:off x="147638" y="6176963"/>
            <a:ext cx="3302000" cy="517525"/>
          </a:xfrm>
          <a:prstGeom prst="rect">
            <a:avLst/>
          </a:prstGeom>
          <a:noFill/>
          <a:ln w="9525">
            <a:noFill/>
            <a:miter lim="800000"/>
            <a:headEnd/>
            <a:tailEnd/>
          </a:ln>
          <a:effectLst/>
        </p:spPr>
        <p:txBody>
          <a:bodyPr>
            <a:spAutoFit/>
          </a:bodyPr>
          <a:lstStyle/>
          <a:p>
            <a:pPr>
              <a:spcBef>
                <a:spcPct val="50000"/>
              </a:spcBef>
            </a:pPr>
            <a:r>
              <a:rPr lang="de-CH" sz="1400"/>
              <a:t>Betrachten wir das Klimadiagramm von Rom.</a:t>
            </a:r>
          </a:p>
        </p:txBody>
      </p:sp>
      <p:sp>
        <p:nvSpPr>
          <p:cNvPr id="107657" name="Rectangle 137"/>
          <p:cNvSpPr>
            <a:spLocks noChangeArrowheads="1"/>
          </p:cNvSpPr>
          <p:nvPr/>
        </p:nvSpPr>
        <p:spPr bwMode="auto">
          <a:xfrm>
            <a:off x="200025" y="274638"/>
            <a:ext cx="8229600" cy="490537"/>
          </a:xfrm>
          <a:prstGeom prst="rect">
            <a:avLst/>
          </a:prstGeom>
          <a:noFill/>
          <a:ln w="9525">
            <a:noFill/>
            <a:miter lim="800000"/>
            <a:headEnd/>
            <a:tailEnd/>
          </a:ln>
          <a:effectLst/>
        </p:spPr>
        <p:txBody>
          <a:bodyPr anchor="ctr"/>
          <a:lstStyle/>
          <a:p>
            <a:r>
              <a:rPr lang="de-CH" sz="2400">
                <a:solidFill>
                  <a:srgbClr val="3333CC"/>
                </a:solidFill>
              </a:rPr>
              <a:t>4.6 Niederschlag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6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6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765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76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76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76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76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765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76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60" grpId="0" animBg="1"/>
      <p:bldP spid="107659" grpId="0" animBg="1"/>
      <p:bldP spid="107651" grpId="0"/>
      <p:bldP spid="107652" grpId="0"/>
      <p:bldP spid="107655" grpId="0"/>
      <p:bldP spid="1076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57" name="Picture 61" descr="pencil2"/>
          <p:cNvPicPr>
            <a:picLocks noChangeAspect="1" noChangeArrowheads="1"/>
          </p:cNvPicPr>
          <p:nvPr/>
        </p:nvPicPr>
        <p:blipFill>
          <a:blip r:embed="rId2" cstate="print"/>
          <a:srcRect/>
          <a:stretch>
            <a:fillRect/>
          </a:stretch>
        </p:blipFill>
        <p:spPr bwMode="auto">
          <a:xfrm rot="-2626345">
            <a:off x="3016250" y="5507038"/>
            <a:ext cx="431800" cy="641350"/>
          </a:xfrm>
          <a:prstGeom prst="rect">
            <a:avLst/>
          </a:prstGeom>
          <a:noFill/>
          <a:ln w="9525">
            <a:noFill/>
            <a:miter lim="800000"/>
            <a:headEnd/>
            <a:tailEnd/>
          </a:ln>
        </p:spPr>
      </p:pic>
      <p:sp>
        <p:nvSpPr>
          <p:cNvPr id="80958" name="Rectangle 62"/>
          <p:cNvSpPr>
            <a:spLocks noChangeArrowheads="1"/>
          </p:cNvSpPr>
          <p:nvPr/>
        </p:nvSpPr>
        <p:spPr bwMode="auto">
          <a:xfrm>
            <a:off x="200025" y="274638"/>
            <a:ext cx="8229600" cy="490537"/>
          </a:xfrm>
          <a:prstGeom prst="rect">
            <a:avLst/>
          </a:prstGeom>
          <a:noFill/>
          <a:ln w="9525">
            <a:noFill/>
            <a:miter lim="800000"/>
            <a:headEnd/>
            <a:tailEnd/>
          </a:ln>
          <a:effectLst/>
        </p:spPr>
        <p:txBody>
          <a:bodyPr anchor="ctr"/>
          <a:lstStyle/>
          <a:p>
            <a:r>
              <a:rPr lang="de-CH" sz="2400">
                <a:solidFill>
                  <a:srgbClr val="3333CC"/>
                </a:solidFill>
              </a:rPr>
              <a:t>4.7 Niederschlag </a:t>
            </a:r>
          </a:p>
        </p:txBody>
      </p:sp>
      <p:sp>
        <p:nvSpPr>
          <p:cNvPr id="80960" name="Text Box 64"/>
          <p:cNvSpPr txBox="1">
            <a:spLocks noChangeArrowheads="1"/>
          </p:cNvSpPr>
          <p:nvPr/>
        </p:nvSpPr>
        <p:spPr bwMode="auto">
          <a:xfrm>
            <a:off x="320675" y="5948363"/>
            <a:ext cx="3351213" cy="730250"/>
          </a:xfrm>
          <a:prstGeom prst="rect">
            <a:avLst/>
          </a:prstGeom>
          <a:noFill/>
          <a:ln w="9525">
            <a:noFill/>
            <a:miter lim="800000"/>
            <a:headEnd/>
            <a:tailEnd/>
          </a:ln>
          <a:effectLst/>
        </p:spPr>
        <p:txBody>
          <a:bodyPr>
            <a:spAutoFit/>
          </a:bodyPr>
          <a:lstStyle/>
          <a:p>
            <a:pPr>
              <a:spcBef>
                <a:spcPct val="50000"/>
              </a:spcBef>
            </a:pPr>
            <a:r>
              <a:rPr lang="de-CH" sz="1400" u="sng">
                <a:solidFill>
                  <a:srgbClr val="008000"/>
                </a:solidFill>
              </a:rPr>
              <a:t>Humid</a:t>
            </a:r>
            <a:r>
              <a:rPr lang="de-CH" sz="1400">
                <a:solidFill>
                  <a:srgbClr val="008000"/>
                </a:solidFill>
              </a:rPr>
              <a:t>: Januar bis Mitte Juni, September bis Dezember -&gt; 9,5 Monate </a:t>
            </a:r>
            <a:r>
              <a:rPr lang="de-CH" sz="1400" u="sng">
                <a:solidFill>
                  <a:srgbClr val="008000"/>
                </a:solidFill>
              </a:rPr>
              <a:t>Arid</a:t>
            </a:r>
            <a:r>
              <a:rPr lang="de-CH" sz="1400">
                <a:solidFill>
                  <a:srgbClr val="008000"/>
                </a:solidFill>
              </a:rPr>
              <a:t>: 2,5 Monate   </a:t>
            </a:r>
          </a:p>
        </p:txBody>
      </p:sp>
      <p:sp>
        <p:nvSpPr>
          <p:cNvPr id="80961" name="Text Box 65"/>
          <p:cNvSpPr txBox="1">
            <a:spLocks noChangeArrowheads="1"/>
          </p:cNvSpPr>
          <p:nvPr/>
        </p:nvSpPr>
        <p:spPr bwMode="auto">
          <a:xfrm>
            <a:off x="276225" y="3465513"/>
            <a:ext cx="3132138" cy="1793875"/>
          </a:xfrm>
          <a:prstGeom prst="rect">
            <a:avLst/>
          </a:prstGeom>
          <a:noFill/>
          <a:ln w="9525">
            <a:noFill/>
            <a:miter lim="800000"/>
            <a:headEnd/>
            <a:tailEnd/>
          </a:ln>
          <a:effectLst/>
        </p:spPr>
        <p:txBody>
          <a:bodyPr>
            <a:spAutoFit/>
          </a:bodyPr>
          <a:lstStyle/>
          <a:p>
            <a:pPr>
              <a:spcBef>
                <a:spcPct val="50000"/>
              </a:spcBef>
            </a:pPr>
            <a:r>
              <a:rPr lang="de-CH" sz="1400"/>
              <a:t>Wir sehen, dass die blaue Niederschlagskurve im Sommer unter der roten Temperaturkurve verläuft. Das entsprechende Gebiet ist rot „gepunktet“. Wenn die Niederschlagskurve unterhalb der Temperaturkurve liegt, bezeichnet man das als </a:t>
            </a:r>
            <a:r>
              <a:rPr lang="de-CH" sz="1400" b="1"/>
              <a:t>arid</a:t>
            </a:r>
            <a:r>
              <a:rPr lang="de-CH" sz="1400"/>
              <a:t>. (arid = trocken)</a:t>
            </a:r>
          </a:p>
        </p:txBody>
      </p:sp>
      <p:pic>
        <p:nvPicPr>
          <p:cNvPr id="80966" name="Picture 70"/>
          <p:cNvPicPr>
            <a:picLocks noChangeAspect="1" noChangeArrowheads="1"/>
          </p:cNvPicPr>
          <p:nvPr/>
        </p:nvPicPr>
        <p:blipFill>
          <a:blip r:embed="rId3" cstate="print"/>
          <a:srcRect t="18930" r="24699"/>
          <a:stretch>
            <a:fillRect/>
          </a:stretch>
        </p:blipFill>
        <p:spPr bwMode="auto">
          <a:xfrm>
            <a:off x="276225" y="754063"/>
            <a:ext cx="3586163" cy="2671762"/>
          </a:xfrm>
          <a:prstGeom prst="rect">
            <a:avLst/>
          </a:prstGeom>
          <a:noFill/>
          <a:ln w="9525">
            <a:noFill/>
            <a:miter lim="800000"/>
            <a:headEnd/>
            <a:tailEnd/>
          </a:ln>
          <a:effectLst/>
        </p:spPr>
      </p:pic>
      <p:sp>
        <p:nvSpPr>
          <p:cNvPr id="80967" name="Text Box 71"/>
          <p:cNvSpPr txBox="1">
            <a:spLocks noChangeArrowheads="1"/>
          </p:cNvSpPr>
          <p:nvPr/>
        </p:nvSpPr>
        <p:spPr bwMode="auto">
          <a:xfrm>
            <a:off x="276225" y="5305425"/>
            <a:ext cx="3524250" cy="517525"/>
          </a:xfrm>
          <a:prstGeom prst="rect">
            <a:avLst/>
          </a:prstGeom>
          <a:noFill/>
          <a:ln w="9525">
            <a:noFill/>
            <a:miter lim="800000"/>
            <a:headEnd/>
            <a:tailEnd/>
          </a:ln>
          <a:effectLst/>
        </p:spPr>
        <p:txBody>
          <a:bodyPr>
            <a:spAutoFit/>
          </a:bodyPr>
          <a:lstStyle/>
          <a:p>
            <a:pPr>
              <a:spcBef>
                <a:spcPct val="50000"/>
              </a:spcBef>
            </a:pPr>
            <a:r>
              <a:rPr lang="de-CH" sz="1400"/>
              <a:t>Wie viele humide und wie viele aride Monate hat Rom? </a:t>
            </a:r>
          </a:p>
        </p:txBody>
      </p:sp>
      <p:sp>
        <p:nvSpPr>
          <p:cNvPr id="80968" name="Text Box 72"/>
          <p:cNvSpPr txBox="1">
            <a:spLocks noChangeArrowheads="1"/>
          </p:cNvSpPr>
          <p:nvPr/>
        </p:nvSpPr>
        <p:spPr bwMode="auto">
          <a:xfrm>
            <a:off x="1781175" y="1123950"/>
            <a:ext cx="838200" cy="366713"/>
          </a:xfrm>
          <a:prstGeom prst="rect">
            <a:avLst/>
          </a:prstGeom>
          <a:solidFill>
            <a:schemeClr val="bg1"/>
          </a:solidFill>
          <a:ln w="9525">
            <a:noFill/>
            <a:miter lim="800000"/>
            <a:headEnd/>
            <a:tailEnd/>
          </a:ln>
          <a:effectLst/>
        </p:spPr>
        <p:txBody>
          <a:bodyPr>
            <a:spAutoFit/>
          </a:bodyPr>
          <a:lstStyle/>
          <a:p>
            <a:pPr>
              <a:spcBef>
                <a:spcPct val="50000"/>
              </a:spcBef>
            </a:pPr>
            <a:r>
              <a:rPr lang="de-CH"/>
              <a:t>Rom</a:t>
            </a:r>
          </a:p>
        </p:txBody>
      </p:sp>
      <p:sp>
        <p:nvSpPr>
          <p:cNvPr id="80970" name="Freeform 74" descr="10%"/>
          <p:cNvSpPr>
            <a:spLocks/>
          </p:cNvSpPr>
          <p:nvPr/>
        </p:nvSpPr>
        <p:spPr bwMode="auto">
          <a:xfrm>
            <a:off x="1974850" y="2538413"/>
            <a:ext cx="547688" cy="414337"/>
          </a:xfrm>
          <a:custGeom>
            <a:avLst/>
            <a:gdLst/>
            <a:ahLst/>
            <a:cxnLst>
              <a:cxn ang="0">
                <a:pos x="0" y="32"/>
              </a:cxn>
              <a:cxn ang="0">
                <a:pos x="117" y="0"/>
              </a:cxn>
              <a:cxn ang="0">
                <a:pos x="258" y="0"/>
              </a:cxn>
              <a:cxn ang="0">
                <a:pos x="342" y="23"/>
              </a:cxn>
              <a:cxn ang="0">
                <a:pos x="271" y="192"/>
              </a:cxn>
              <a:cxn ang="0">
                <a:pos x="129" y="252"/>
              </a:cxn>
              <a:cxn ang="0">
                <a:pos x="0" y="32"/>
              </a:cxn>
            </a:cxnLst>
            <a:rect l="0" t="0" r="r" b="b"/>
            <a:pathLst>
              <a:path w="342" h="252">
                <a:moveTo>
                  <a:pt x="0" y="32"/>
                </a:moveTo>
                <a:lnTo>
                  <a:pt x="117" y="0"/>
                </a:lnTo>
                <a:lnTo>
                  <a:pt x="258" y="0"/>
                </a:lnTo>
                <a:lnTo>
                  <a:pt x="342" y="23"/>
                </a:lnTo>
                <a:lnTo>
                  <a:pt x="271" y="192"/>
                </a:lnTo>
                <a:lnTo>
                  <a:pt x="129" y="252"/>
                </a:lnTo>
                <a:lnTo>
                  <a:pt x="0" y="32"/>
                </a:lnTo>
                <a:close/>
              </a:path>
            </a:pathLst>
          </a:custGeom>
          <a:pattFill prst="pct10">
            <a:fgClr>
              <a:srgbClr val="FF3300"/>
            </a:fgClr>
            <a:bgClr>
              <a:schemeClr val="bg1"/>
            </a:bgClr>
          </a:pattFill>
          <a:ln w="9525">
            <a:noFill/>
            <a:round/>
            <a:headEnd/>
            <a:tailEnd/>
          </a:ln>
          <a:effectLst/>
        </p:spPr>
        <p:txBody>
          <a:bodyPr/>
          <a:lstStyle/>
          <a:p>
            <a:endParaRPr lang="de-CH"/>
          </a:p>
        </p:txBody>
      </p:sp>
      <p:sp>
        <p:nvSpPr>
          <p:cNvPr id="80973" name="Rectangle 77"/>
          <p:cNvSpPr>
            <a:spLocks noChangeArrowheads="1"/>
          </p:cNvSpPr>
          <p:nvPr/>
        </p:nvSpPr>
        <p:spPr bwMode="auto">
          <a:xfrm>
            <a:off x="874713" y="1857375"/>
            <a:ext cx="476250" cy="127000"/>
          </a:xfrm>
          <a:prstGeom prst="rect">
            <a:avLst/>
          </a:prstGeom>
          <a:solidFill>
            <a:schemeClr val="bg1"/>
          </a:solidFill>
          <a:ln w="9525">
            <a:solidFill>
              <a:schemeClr val="bg1"/>
            </a:solidFill>
            <a:miter lim="800000"/>
            <a:headEnd/>
            <a:tailEnd/>
          </a:ln>
          <a:effectLst/>
        </p:spPr>
        <p:txBody>
          <a:bodyPr wrap="none" anchor="ctr"/>
          <a:lstStyle/>
          <a:p>
            <a:endParaRPr lang="de-CH"/>
          </a:p>
        </p:txBody>
      </p:sp>
      <p:sp>
        <p:nvSpPr>
          <p:cNvPr id="80974" name="Rectangle 78"/>
          <p:cNvSpPr>
            <a:spLocks noChangeArrowheads="1"/>
          </p:cNvSpPr>
          <p:nvPr/>
        </p:nvSpPr>
        <p:spPr bwMode="auto">
          <a:xfrm>
            <a:off x="2867025" y="1358900"/>
            <a:ext cx="481013" cy="112713"/>
          </a:xfrm>
          <a:prstGeom prst="rect">
            <a:avLst/>
          </a:prstGeom>
          <a:solidFill>
            <a:schemeClr val="bg1"/>
          </a:solidFill>
          <a:ln w="9525">
            <a:solidFill>
              <a:schemeClr val="bg1"/>
            </a:solidFill>
            <a:miter lim="800000"/>
            <a:headEnd/>
            <a:tailEnd/>
          </a:ln>
          <a:effectLst/>
        </p:spPr>
        <p:txBody>
          <a:bodyPr wrap="none" anchor="ctr"/>
          <a:lstStyle/>
          <a:p>
            <a:endParaRPr lang="de-CH"/>
          </a:p>
        </p:txBody>
      </p:sp>
      <p:sp>
        <p:nvSpPr>
          <p:cNvPr id="80975" name="Rectangle 79"/>
          <p:cNvSpPr>
            <a:spLocks noChangeArrowheads="1"/>
          </p:cNvSpPr>
          <p:nvPr/>
        </p:nvSpPr>
        <p:spPr bwMode="auto">
          <a:xfrm>
            <a:off x="1952625" y="2249488"/>
            <a:ext cx="476250" cy="127000"/>
          </a:xfrm>
          <a:prstGeom prst="rect">
            <a:avLst/>
          </a:prstGeom>
          <a:solidFill>
            <a:schemeClr val="bg1"/>
          </a:solidFill>
          <a:ln w="9525">
            <a:solidFill>
              <a:schemeClr val="bg1"/>
            </a:solidFill>
            <a:miter lim="800000"/>
            <a:headEnd/>
            <a:tailEnd/>
          </a:ln>
          <a:effectLst/>
        </p:spPr>
        <p:txBody>
          <a:bodyPr wrap="none" anchor="ctr"/>
          <a:lstStyle/>
          <a:p>
            <a:endParaRPr lang="de-CH"/>
          </a:p>
        </p:txBody>
      </p:sp>
      <p:grpSp>
        <p:nvGrpSpPr>
          <p:cNvPr id="81035" name="Group 139"/>
          <p:cNvGrpSpPr>
            <a:grpSpLocks/>
          </p:cNvGrpSpPr>
          <p:nvPr/>
        </p:nvGrpSpPr>
        <p:grpSpPr bwMode="auto">
          <a:xfrm>
            <a:off x="3686175" y="0"/>
            <a:ext cx="5457825" cy="6669088"/>
            <a:chOff x="2322" y="0"/>
            <a:chExt cx="3438" cy="4201"/>
          </a:xfrm>
        </p:grpSpPr>
        <p:sp>
          <p:nvSpPr>
            <p:cNvPr id="80976" name="Freeform 80" descr="Diagonal weit nach oben"/>
            <p:cNvSpPr>
              <a:spLocks/>
            </p:cNvSpPr>
            <p:nvPr/>
          </p:nvSpPr>
          <p:spPr bwMode="auto">
            <a:xfrm>
              <a:off x="2492" y="1936"/>
              <a:ext cx="2980" cy="1336"/>
            </a:xfrm>
            <a:custGeom>
              <a:avLst/>
              <a:gdLst/>
              <a:ahLst/>
              <a:cxnLst>
                <a:cxn ang="0">
                  <a:pos x="4" y="404"/>
                </a:cxn>
                <a:cxn ang="0">
                  <a:pos x="0" y="1328"/>
                </a:cxn>
                <a:cxn ang="0">
                  <a:pos x="128" y="1336"/>
                </a:cxn>
                <a:cxn ang="0">
                  <a:pos x="364" y="1316"/>
                </a:cxn>
                <a:cxn ang="0">
                  <a:pos x="628" y="1228"/>
                </a:cxn>
                <a:cxn ang="0">
                  <a:pos x="868" y="1124"/>
                </a:cxn>
                <a:cxn ang="0">
                  <a:pos x="1124" y="1012"/>
                </a:cxn>
                <a:cxn ang="0">
                  <a:pos x="1372" y="936"/>
                </a:cxn>
                <a:cxn ang="0">
                  <a:pos x="1624" y="884"/>
                </a:cxn>
                <a:cxn ang="0">
                  <a:pos x="1864" y="896"/>
                </a:cxn>
                <a:cxn ang="0">
                  <a:pos x="2112" y="984"/>
                </a:cxn>
                <a:cxn ang="0">
                  <a:pos x="2360" y="1100"/>
                </a:cxn>
                <a:cxn ang="0">
                  <a:pos x="2612" y="1236"/>
                </a:cxn>
                <a:cxn ang="0">
                  <a:pos x="2860" y="1320"/>
                </a:cxn>
                <a:cxn ang="0">
                  <a:pos x="2980" y="1320"/>
                </a:cxn>
                <a:cxn ang="0">
                  <a:pos x="2976" y="408"/>
                </a:cxn>
                <a:cxn ang="0">
                  <a:pos x="2860" y="380"/>
                </a:cxn>
                <a:cxn ang="0">
                  <a:pos x="2612" y="272"/>
                </a:cxn>
                <a:cxn ang="0">
                  <a:pos x="2368" y="336"/>
                </a:cxn>
                <a:cxn ang="0">
                  <a:pos x="2108" y="144"/>
                </a:cxn>
                <a:cxn ang="0">
                  <a:pos x="1988" y="0"/>
                </a:cxn>
                <a:cxn ang="0">
                  <a:pos x="1132" y="4"/>
                </a:cxn>
                <a:cxn ang="0">
                  <a:pos x="876" y="192"/>
                </a:cxn>
                <a:cxn ang="0">
                  <a:pos x="628" y="372"/>
                </a:cxn>
                <a:cxn ang="0">
                  <a:pos x="608" y="396"/>
                </a:cxn>
                <a:cxn ang="0">
                  <a:pos x="388" y="452"/>
                </a:cxn>
                <a:cxn ang="0">
                  <a:pos x="136" y="444"/>
                </a:cxn>
                <a:cxn ang="0">
                  <a:pos x="4" y="404"/>
                </a:cxn>
              </a:cxnLst>
              <a:rect l="0" t="0" r="r" b="b"/>
              <a:pathLst>
                <a:path w="2980" h="1336">
                  <a:moveTo>
                    <a:pt x="4" y="404"/>
                  </a:moveTo>
                  <a:lnTo>
                    <a:pt x="0" y="1328"/>
                  </a:lnTo>
                  <a:lnTo>
                    <a:pt x="128" y="1336"/>
                  </a:lnTo>
                  <a:lnTo>
                    <a:pt x="364" y="1316"/>
                  </a:lnTo>
                  <a:lnTo>
                    <a:pt x="628" y="1228"/>
                  </a:lnTo>
                  <a:lnTo>
                    <a:pt x="868" y="1124"/>
                  </a:lnTo>
                  <a:lnTo>
                    <a:pt x="1124" y="1012"/>
                  </a:lnTo>
                  <a:lnTo>
                    <a:pt x="1372" y="936"/>
                  </a:lnTo>
                  <a:lnTo>
                    <a:pt x="1624" y="884"/>
                  </a:lnTo>
                  <a:lnTo>
                    <a:pt x="1864" y="896"/>
                  </a:lnTo>
                  <a:lnTo>
                    <a:pt x="2112" y="984"/>
                  </a:lnTo>
                  <a:lnTo>
                    <a:pt x="2360" y="1100"/>
                  </a:lnTo>
                  <a:lnTo>
                    <a:pt x="2612" y="1236"/>
                  </a:lnTo>
                  <a:lnTo>
                    <a:pt x="2860" y="1320"/>
                  </a:lnTo>
                  <a:lnTo>
                    <a:pt x="2980" y="1320"/>
                  </a:lnTo>
                  <a:lnTo>
                    <a:pt x="2976" y="408"/>
                  </a:lnTo>
                  <a:lnTo>
                    <a:pt x="2860" y="380"/>
                  </a:lnTo>
                  <a:lnTo>
                    <a:pt x="2612" y="272"/>
                  </a:lnTo>
                  <a:lnTo>
                    <a:pt x="2368" y="336"/>
                  </a:lnTo>
                  <a:lnTo>
                    <a:pt x="2108" y="144"/>
                  </a:lnTo>
                  <a:lnTo>
                    <a:pt x="1988" y="0"/>
                  </a:lnTo>
                  <a:lnTo>
                    <a:pt x="1132" y="4"/>
                  </a:lnTo>
                  <a:lnTo>
                    <a:pt x="876" y="192"/>
                  </a:lnTo>
                  <a:lnTo>
                    <a:pt x="628" y="372"/>
                  </a:lnTo>
                  <a:lnTo>
                    <a:pt x="608" y="396"/>
                  </a:lnTo>
                  <a:lnTo>
                    <a:pt x="388" y="452"/>
                  </a:lnTo>
                  <a:lnTo>
                    <a:pt x="136" y="444"/>
                  </a:lnTo>
                  <a:lnTo>
                    <a:pt x="4" y="404"/>
                  </a:lnTo>
                  <a:close/>
                </a:path>
              </a:pathLst>
            </a:custGeom>
            <a:pattFill prst="wdUpDiag">
              <a:fgClr>
                <a:srgbClr val="0033CC"/>
              </a:fgClr>
              <a:bgClr>
                <a:schemeClr val="bg1"/>
              </a:bgClr>
            </a:pattFill>
            <a:ln w="9525">
              <a:solidFill>
                <a:schemeClr val="tx1"/>
              </a:solidFill>
              <a:round/>
              <a:headEnd/>
              <a:tailEnd/>
            </a:ln>
            <a:effectLst/>
          </p:spPr>
          <p:txBody>
            <a:bodyPr/>
            <a:lstStyle/>
            <a:p>
              <a:endParaRPr lang="de-CH"/>
            </a:p>
          </p:txBody>
        </p:sp>
        <p:sp>
          <p:nvSpPr>
            <p:cNvPr id="80977" name="Freeform 81"/>
            <p:cNvSpPr>
              <a:spLocks/>
            </p:cNvSpPr>
            <p:nvPr/>
          </p:nvSpPr>
          <p:spPr bwMode="auto">
            <a:xfrm>
              <a:off x="3636" y="1830"/>
              <a:ext cx="834" cy="108"/>
            </a:xfrm>
            <a:custGeom>
              <a:avLst/>
              <a:gdLst/>
              <a:ahLst/>
              <a:cxnLst>
                <a:cxn ang="0">
                  <a:pos x="0" y="108"/>
                </a:cxn>
                <a:cxn ang="0">
                  <a:pos x="834" y="108"/>
                </a:cxn>
                <a:cxn ang="0">
                  <a:pos x="738" y="0"/>
                </a:cxn>
                <a:cxn ang="0">
                  <a:pos x="465" y="12"/>
                </a:cxn>
                <a:cxn ang="0">
                  <a:pos x="228" y="30"/>
                </a:cxn>
                <a:cxn ang="0">
                  <a:pos x="0" y="108"/>
                </a:cxn>
              </a:cxnLst>
              <a:rect l="0" t="0" r="r" b="b"/>
              <a:pathLst>
                <a:path w="834" h="108">
                  <a:moveTo>
                    <a:pt x="0" y="108"/>
                  </a:moveTo>
                  <a:lnTo>
                    <a:pt x="834" y="108"/>
                  </a:lnTo>
                  <a:lnTo>
                    <a:pt x="738" y="0"/>
                  </a:lnTo>
                  <a:lnTo>
                    <a:pt x="465" y="12"/>
                  </a:lnTo>
                  <a:lnTo>
                    <a:pt x="228" y="30"/>
                  </a:lnTo>
                  <a:lnTo>
                    <a:pt x="0" y="108"/>
                  </a:lnTo>
                  <a:close/>
                </a:path>
              </a:pathLst>
            </a:custGeom>
            <a:solidFill>
              <a:srgbClr val="3366FF"/>
            </a:solidFill>
            <a:ln w="9525">
              <a:solidFill>
                <a:schemeClr val="tx1"/>
              </a:solidFill>
              <a:round/>
              <a:headEnd/>
              <a:tailEnd/>
            </a:ln>
            <a:effectLst/>
          </p:spPr>
          <p:txBody>
            <a:bodyPr/>
            <a:lstStyle/>
            <a:p>
              <a:endParaRPr lang="de-CH"/>
            </a:p>
          </p:txBody>
        </p:sp>
        <p:grpSp>
          <p:nvGrpSpPr>
            <p:cNvPr id="80978" name="Group 82"/>
            <p:cNvGrpSpPr>
              <a:grpSpLocks/>
            </p:cNvGrpSpPr>
            <p:nvPr/>
          </p:nvGrpSpPr>
          <p:grpSpPr bwMode="auto">
            <a:xfrm>
              <a:off x="2322" y="0"/>
              <a:ext cx="3438" cy="4201"/>
              <a:chOff x="2322" y="0"/>
              <a:chExt cx="3438" cy="4201"/>
            </a:xfrm>
          </p:grpSpPr>
          <p:sp>
            <p:nvSpPr>
              <p:cNvPr id="80979" name="AutoShape 83">
                <a:hlinkClick r:id="" action="ppaction://hlinkshowjump?jump=nextslide"/>
              </p:cNvPr>
              <p:cNvSpPr>
                <a:spLocks noChangeArrowheads="1"/>
              </p:cNvSpPr>
              <p:nvPr/>
            </p:nvSpPr>
            <p:spPr bwMode="auto">
              <a:xfrm>
                <a:off x="5513" y="0"/>
                <a:ext cx="247" cy="14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pic>
            <p:nvPicPr>
              <p:cNvPr id="80980" name="Picture 84" descr="Klimaraster3"/>
              <p:cNvPicPr>
                <a:picLocks noChangeAspect="1" noChangeArrowheads="1"/>
              </p:cNvPicPr>
              <p:nvPr/>
            </p:nvPicPr>
            <p:blipFill>
              <a:blip r:embed="rId4" cstate="print"/>
              <a:srcRect/>
              <a:stretch>
                <a:fillRect/>
              </a:stretch>
            </p:blipFill>
            <p:spPr bwMode="auto">
              <a:xfrm>
                <a:off x="2322" y="118"/>
                <a:ext cx="3325" cy="4083"/>
              </a:xfrm>
              <a:prstGeom prst="rect">
                <a:avLst/>
              </a:prstGeom>
              <a:noFill/>
            </p:spPr>
          </p:pic>
          <p:sp>
            <p:nvSpPr>
              <p:cNvPr id="80981" name="Oval 85"/>
              <p:cNvSpPr>
                <a:spLocks noChangeArrowheads="1"/>
              </p:cNvSpPr>
              <p:nvPr/>
            </p:nvSpPr>
            <p:spPr bwMode="auto">
              <a:xfrm>
                <a:off x="3340" y="304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2" name="Oval 86"/>
              <p:cNvSpPr>
                <a:spLocks noChangeArrowheads="1"/>
              </p:cNvSpPr>
              <p:nvPr/>
            </p:nvSpPr>
            <p:spPr bwMode="auto">
              <a:xfrm>
                <a:off x="3593" y="2932"/>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3" name="Oval 87"/>
              <p:cNvSpPr>
                <a:spLocks noChangeArrowheads="1"/>
              </p:cNvSpPr>
              <p:nvPr/>
            </p:nvSpPr>
            <p:spPr bwMode="auto">
              <a:xfrm>
                <a:off x="3842" y="28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4" name="Oval 88"/>
              <p:cNvSpPr>
                <a:spLocks noChangeArrowheads="1"/>
              </p:cNvSpPr>
              <p:nvPr/>
            </p:nvSpPr>
            <p:spPr bwMode="auto">
              <a:xfrm>
                <a:off x="4085" y="279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5" name="Oval 89"/>
              <p:cNvSpPr>
                <a:spLocks noChangeArrowheads="1"/>
              </p:cNvSpPr>
              <p:nvPr/>
            </p:nvSpPr>
            <p:spPr bwMode="auto">
              <a:xfrm>
                <a:off x="4338" y="281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6" name="Oval 90"/>
              <p:cNvSpPr>
                <a:spLocks noChangeArrowheads="1"/>
              </p:cNvSpPr>
              <p:nvPr/>
            </p:nvSpPr>
            <p:spPr bwMode="auto">
              <a:xfrm>
                <a:off x="4582" y="289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7" name="Oval 91"/>
              <p:cNvSpPr>
                <a:spLocks noChangeArrowheads="1"/>
              </p:cNvSpPr>
              <p:nvPr/>
            </p:nvSpPr>
            <p:spPr bwMode="auto">
              <a:xfrm>
                <a:off x="4831" y="301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8" name="Oval 92"/>
              <p:cNvSpPr>
                <a:spLocks noChangeArrowheads="1"/>
              </p:cNvSpPr>
              <p:nvPr/>
            </p:nvSpPr>
            <p:spPr bwMode="auto">
              <a:xfrm>
                <a:off x="5080" y="315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89" name="Oval 93"/>
              <p:cNvSpPr>
                <a:spLocks noChangeArrowheads="1"/>
              </p:cNvSpPr>
              <p:nvPr/>
            </p:nvSpPr>
            <p:spPr bwMode="auto">
              <a:xfrm>
                <a:off x="5327" y="323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90" name="Oval 94"/>
              <p:cNvSpPr>
                <a:spLocks noChangeArrowheads="1"/>
              </p:cNvSpPr>
              <p:nvPr/>
            </p:nvSpPr>
            <p:spPr bwMode="auto">
              <a:xfrm>
                <a:off x="2599" y="325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91" name="Oval 95"/>
              <p:cNvSpPr>
                <a:spLocks noChangeArrowheads="1"/>
              </p:cNvSpPr>
              <p:nvPr/>
            </p:nvSpPr>
            <p:spPr bwMode="auto">
              <a:xfrm>
                <a:off x="2844" y="323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92" name="Oval 96"/>
              <p:cNvSpPr>
                <a:spLocks noChangeArrowheads="1"/>
              </p:cNvSpPr>
              <p:nvPr/>
            </p:nvSpPr>
            <p:spPr bwMode="auto">
              <a:xfrm>
                <a:off x="3094" y="31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0993" name="Line 97"/>
              <p:cNvSpPr>
                <a:spLocks noChangeShapeType="1"/>
              </p:cNvSpPr>
              <p:nvPr/>
            </p:nvSpPr>
            <p:spPr bwMode="auto">
              <a:xfrm flipV="1">
                <a:off x="2623" y="3255"/>
                <a:ext cx="251" cy="24"/>
              </a:xfrm>
              <a:prstGeom prst="line">
                <a:avLst/>
              </a:prstGeom>
              <a:noFill/>
              <a:ln w="19050">
                <a:solidFill>
                  <a:srgbClr val="FF3300"/>
                </a:solidFill>
                <a:round/>
                <a:headEnd/>
                <a:tailEnd/>
              </a:ln>
              <a:effectLst/>
            </p:spPr>
            <p:txBody>
              <a:bodyPr/>
              <a:lstStyle/>
              <a:p>
                <a:endParaRPr lang="de-CH"/>
              </a:p>
            </p:txBody>
          </p:sp>
          <p:sp>
            <p:nvSpPr>
              <p:cNvPr id="80994" name="Line 98"/>
              <p:cNvSpPr>
                <a:spLocks noChangeShapeType="1"/>
              </p:cNvSpPr>
              <p:nvPr/>
            </p:nvSpPr>
            <p:spPr bwMode="auto">
              <a:xfrm flipV="1">
                <a:off x="2864" y="3169"/>
                <a:ext cx="257" cy="84"/>
              </a:xfrm>
              <a:prstGeom prst="line">
                <a:avLst/>
              </a:prstGeom>
              <a:noFill/>
              <a:ln w="19050">
                <a:solidFill>
                  <a:srgbClr val="FF3300"/>
                </a:solidFill>
                <a:round/>
                <a:headEnd/>
                <a:tailEnd/>
              </a:ln>
              <a:effectLst/>
            </p:spPr>
            <p:txBody>
              <a:bodyPr/>
              <a:lstStyle/>
              <a:p>
                <a:endParaRPr lang="de-CH"/>
              </a:p>
            </p:txBody>
          </p:sp>
          <p:sp>
            <p:nvSpPr>
              <p:cNvPr id="80995" name="Line 99"/>
              <p:cNvSpPr>
                <a:spLocks noChangeShapeType="1"/>
              </p:cNvSpPr>
              <p:nvPr/>
            </p:nvSpPr>
            <p:spPr bwMode="auto">
              <a:xfrm flipV="1">
                <a:off x="3120" y="3059"/>
                <a:ext cx="242" cy="108"/>
              </a:xfrm>
              <a:prstGeom prst="line">
                <a:avLst/>
              </a:prstGeom>
              <a:noFill/>
              <a:ln w="19050">
                <a:solidFill>
                  <a:srgbClr val="FF3300"/>
                </a:solidFill>
                <a:round/>
                <a:headEnd/>
                <a:tailEnd/>
              </a:ln>
              <a:effectLst/>
            </p:spPr>
            <p:txBody>
              <a:bodyPr/>
              <a:lstStyle/>
              <a:p>
                <a:endParaRPr lang="de-CH"/>
              </a:p>
            </p:txBody>
          </p:sp>
          <p:sp>
            <p:nvSpPr>
              <p:cNvPr id="80996" name="Line 100"/>
              <p:cNvSpPr>
                <a:spLocks noChangeShapeType="1"/>
              </p:cNvSpPr>
              <p:nvPr/>
            </p:nvSpPr>
            <p:spPr bwMode="auto">
              <a:xfrm flipV="1">
                <a:off x="3361" y="2949"/>
                <a:ext cx="251" cy="111"/>
              </a:xfrm>
              <a:prstGeom prst="line">
                <a:avLst/>
              </a:prstGeom>
              <a:noFill/>
              <a:ln w="19050">
                <a:solidFill>
                  <a:srgbClr val="FF3300"/>
                </a:solidFill>
                <a:round/>
                <a:headEnd/>
                <a:tailEnd/>
              </a:ln>
              <a:effectLst/>
            </p:spPr>
            <p:txBody>
              <a:bodyPr/>
              <a:lstStyle/>
              <a:p>
                <a:endParaRPr lang="de-CH"/>
              </a:p>
            </p:txBody>
          </p:sp>
          <p:sp>
            <p:nvSpPr>
              <p:cNvPr id="80997" name="Line 101"/>
              <p:cNvSpPr>
                <a:spLocks noChangeShapeType="1"/>
              </p:cNvSpPr>
              <p:nvPr/>
            </p:nvSpPr>
            <p:spPr bwMode="auto">
              <a:xfrm flipV="1">
                <a:off x="3611" y="2872"/>
                <a:ext cx="254" cy="81"/>
              </a:xfrm>
              <a:prstGeom prst="line">
                <a:avLst/>
              </a:prstGeom>
              <a:noFill/>
              <a:ln w="19050">
                <a:solidFill>
                  <a:srgbClr val="FF3300"/>
                </a:solidFill>
                <a:round/>
                <a:headEnd/>
                <a:tailEnd/>
              </a:ln>
              <a:effectLst/>
            </p:spPr>
            <p:txBody>
              <a:bodyPr/>
              <a:lstStyle/>
              <a:p>
                <a:endParaRPr lang="de-CH"/>
              </a:p>
            </p:txBody>
          </p:sp>
          <p:sp>
            <p:nvSpPr>
              <p:cNvPr id="80998" name="Line 102"/>
              <p:cNvSpPr>
                <a:spLocks noChangeShapeType="1"/>
              </p:cNvSpPr>
              <p:nvPr/>
            </p:nvSpPr>
            <p:spPr bwMode="auto">
              <a:xfrm flipV="1">
                <a:off x="3864" y="2819"/>
                <a:ext cx="239" cy="57"/>
              </a:xfrm>
              <a:prstGeom prst="line">
                <a:avLst/>
              </a:prstGeom>
              <a:noFill/>
              <a:ln w="19050">
                <a:solidFill>
                  <a:srgbClr val="FF3300"/>
                </a:solidFill>
                <a:round/>
                <a:headEnd/>
                <a:tailEnd/>
              </a:ln>
              <a:effectLst/>
            </p:spPr>
            <p:txBody>
              <a:bodyPr/>
              <a:lstStyle/>
              <a:p>
                <a:endParaRPr lang="de-CH"/>
              </a:p>
            </p:txBody>
          </p:sp>
          <p:sp>
            <p:nvSpPr>
              <p:cNvPr id="80999" name="Line 103"/>
              <p:cNvSpPr>
                <a:spLocks noChangeShapeType="1"/>
              </p:cNvSpPr>
              <p:nvPr/>
            </p:nvSpPr>
            <p:spPr bwMode="auto">
              <a:xfrm>
                <a:off x="4102" y="2817"/>
                <a:ext cx="257" cy="15"/>
              </a:xfrm>
              <a:prstGeom prst="line">
                <a:avLst/>
              </a:prstGeom>
              <a:noFill/>
              <a:ln w="19050">
                <a:solidFill>
                  <a:srgbClr val="FF3300"/>
                </a:solidFill>
                <a:round/>
                <a:headEnd/>
                <a:tailEnd/>
              </a:ln>
              <a:effectLst/>
            </p:spPr>
            <p:txBody>
              <a:bodyPr/>
              <a:lstStyle/>
              <a:p>
                <a:endParaRPr lang="de-CH"/>
              </a:p>
            </p:txBody>
          </p:sp>
          <p:sp>
            <p:nvSpPr>
              <p:cNvPr id="81000" name="Line 104"/>
              <p:cNvSpPr>
                <a:spLocks noChangeShapeType="1"/>
              </p:cNvSpPr>
              <p:nvPr/>
            </p:nvSpPr>
            <p:spPr bwMode="auto">
              <a:xfrm>
                <a:off x="4352" y="2839"/>
                <a:ext cx="260" cy="81"/>
              </a:xfrm>
              <a:prstGeom prst="line">
                <a:avLst/>
              </a:prstGeom>
              <a:noFill/>
              <a:ln w="19050">
                <a:solidFill>
                  <a:srgbClr val="FF3300"/>
                </a:solidFill>
                <a:round/>
                <a:headEnd/>
                <a:tailEnd/>
              </a:ln>
              <a:effectLst/>
            </p:spPr>
            <p:txBody>
              <a:bodyPr/>
              <a:lstStyle/>
              <a:p>
                <a:endParaRPr lang="de-CH"/>
              </a:p>
            </p:txBody>
          </p:sp>
          <p:sp>
            <p:nvSpPr>
              <p:cNvPr id="81001" name="Line 105"/>
              <p:cNvSpPr>
                <a:spLocks noChangeShapeType="1"/>
              </p:cNvSpPr>
              <p:nvPr/>
            </p:nvSpPr>
            <p:spPr bwMode="auto">
              <a:xfrm>
                <a:off x="4605" y="2918"/>
                <a:ext cx="245" cy="120"/>
              </a:xfrm>
              <a:prstGeom prst="line">
                <a:avLst/>
              </a:prstGeom>
              <a:noFill/>
              <a:ln w="19050">
                <a:solidFill>
                  <a:srgbClr val="FF3300"/>
                </a:solidFill>
                <a:round/>
                <a:headEnd/>
                <a:tailEnd/>
              </a:ln>
              <a:effectLst/>
            </p:spPr>
            <p:txBody>
              <a:bodyPr/>
              <a:lstStyle/>
              <a:p>
                <a:endParaRPr lang="de-CH"/>
              </a:p>
            </p:txBody>
          </p:sp>
          <p:sp>
            <p:nvSpPr>
              <p:cNvPr id="81002" name="Line 106"/>
              <p:cNvSpPr>
                <a:spLocks noChangeShapeType="1"/>
              </p:cNvSpPr>
              <p:nvPr/>
            </p:nvSpPr>
            <p:spPr bwMode="auto">
              <a:xfrm>
                <a:off x="4855" y="3036"/>
                <a:ext cx="248" cy="144"/>
              </a:xfrm>
              <a:prstGeom prst="line">
                <a:avLst/>
              </a:prstGeom>
              <a:noFill/>
              <a:ln w="19050">
                <a:solidFill>
                  <a:srgbClr val="FF3300"/>
                </a:solidFill>
                <a:round/>
                <a:headEnd/>
                <a:tailEnd/>
              </a:ln>
              <a:effectLst/>
            </p:spPr>
            <p:txBody>
              <a:bodyPr/>
              <a:lstStyle/>
              <a:p>
                <a:endParaRPr lang="de-CH"/>
              </a:p>
            </p:txBody>
          </p:sp>
          <p:sp>
            <p:nvSpPr>
              <p:cNvPr id="81003" name="Line 107"/>
              <p:cNvSpPr>
                <a:spLocks noChangeShapeType="1"/>
              </p:cNvSpPr>
              <p:nvPr/>
            </p:nvSpPr>
            <p:spPr bwMode="auto">
              <a:xfrm>
                <a:off x="5099" y="3181"/>
                <a:ext cx="260" cy="78"/>
              </a:xfrm>
              <a:prstGeom prst="line">
                <a:avLst/>
              </a:prstGeom>
              <a:noFill/>
              <a:ln w="19050">
                <a:solidFill>
                  <a:srgbClr val="FF3300"/>
                </a:solidFill>
                <a:round/>
                <a:headEnd/>
                <a:tailEnd/>
              </a:ln>
              <a:effectLst/>
            </p:spPr>
            <p:txBody>
              <a:bodyPr/>
              <a:lstStyle/>
              <a:p>
                <a:endParaRPr lang="de-CH"/>
              </a:p>
            </p:txBody>
          </p:sp>
          <p:sp>
            <p:nvSpPr>
              <p:cNvPr id="81004" name="Oval 108"/>
              <p:cNvSpPr>
                <a:spLocks noChangeArrowheads="1"/>
              </p:cNvSpPr>
              <p:nvPr/>
            </p:nvSpPr>
            <p:spPr bwMode="auto">
              <a:xfrm>
                <a:off x="2477" y="325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1005" name="Line 109"/>
              <p:cNvSpPr>
                <a:spLocks noChangeShapeType="1"/>
              </p:cNvSpPr>
              <p:nvPr/>
            </p:nvSpPr>
            <p:spPr bwMode="auto">
              <a:xfrm>
                <a:off x="2492" y="3268"/>
                <a:ext cx="131" cy="12"/>
              </a:xfrm>
              <a:prstGeom prst="line">
                <a:avLst/>
              </a:prstGeom>
              <a:noFill/>
              <a:ln w="19050">
                <a:solidFill>
                  <a:srgbClr val="FF3300"/>
                </a:solidFill>
                <a:round/>
                <a:headEnd/>
                <a:tailEnd/>
              </a:ln>
              <a:effectLst/>
            </p:spPr>
            <p:txBody>
              <a:bodyPr/>
              <a:lstStyle/>
              <a:p>
                <a:endParaRPr lang="de-CH"/>
              </a:p>
            </p:txBody>
          </p:sp>
          <p:sp>
            <p:nvSpPr>
              <p:cNvPr id="81006" name="Oval 110"/>
              <p:cNvSpPr>
                <a:spLocks noChangeArrowheads="1"/>
              </p:cNvSpPr>
              <p:nvPr/>
            </p:nvSpPr>
            <p:spPr bwMode="auto">
              <a:xfrm>
                <a:off x="5445" y="324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1007" name="Line 111"/>
              <p:cNvSpPr>
                <a:spLocks noChangeShapeType="1"/>
              </p:cNvSpPr>
              <p:nvPr/>
            </p:nvSpPr>
            <p:spPr bwMode="auto">
              <a:xfrm>
                <a:off x="5346" y="3251"/>
                <a:ext cx="125" cy="9"/>
              </a:xfrm>
              <a:prstGeom prst="line">
                <a:avLst/>
              </a:prstGeom>
              <a:noFill/>
              <a:ln w="19050">
                <a:solidFill>
                  <a:srgbClr val="FF3300"/>
                </a:solidFill>
                <a:round/>
                <a:headEnd/>
                <a:tailEnd/>
              </a:ln>
              <a:effectLst/>
            </p:spPr>
            <p:txBody>
              <a:bodyPr/>
              <a:lstStyle/>
              <a:p>
                <a:endParaRPr lang="de-CH"/>
              </a:p>
            </p:txBody>
          </p:sp>
          <p:sp>
            <p:nvSpPr>
              <p:cNvPr id="81008" name="Oval 112"/>
              <p:cNvSpPr>
                <a:spLocks noChangeArrowheads="1"/>
              </p:cNvSpPr>
              <p:nvPr/>
            </p:nvSpPr>
            <p:spPr bwMode="auto">
              <a:xfrm>
                <a:off x="3339" y="210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09" name="Oval 113"/>
              <p:cNvSpPr>
                <a:spLocks noChangeArrowheads="1"/>
              </p:cNvSpPr>
              <p:nvPr/>
            </p:nvSpPr>
            <p:spPr bwMode="auto">
              <a:xfrm>
                <a:off x="4081" y="1822"/>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0" name="Oval 114"/>
              <p:cNvSpPr>
                <a:spLocks noChangeArrowheads="1"/>
              </p:cNvSpPr>
              <p:nvPr/>
            </p:nvSpPr>
            <p:spPr bwMode="auto">
              <a:xfrm>
                <a:off x="2596" y="234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1" name="Oval 115"/>
              <p:cNvSpPr>
                <a:spLocks noChangeArrowheads="1"/>
              </p:cNvSpPr>
              <p:nvPr/>
            </p:nvSpPr>
            <p:spPr bwMode="auto">
              <a:xfrm>
                <a:off x="2846" y="236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2" name="Oval 116"/>
              <p:cNvSpPr>
                <a:spLocks noChangeArrowheads="1"/>
              </p:cNvSpPr>
              <p:nvPr/>
            </p:nvSpPr>
            <p:spPr bwMode="auto">
              <a:xfrm>
                <a:off x="3090" y="229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3" name="Oval 117"/>
              <p:cNvSpPr>
                <a:spLocks noChangeArrowheads="1"/>
              </p:cNvSpPr>
              <p:nvPr/>
            </p:nvSpPr>
            <p:spPr bwMode="auto">
              <a:xfrm>
                <a:off x="3586" y="19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4" name="Oval 118"/>
              <p:cNvSpPr>
                <a:spLocks noChangeArrowheads="1"/>
              </p:cNvSpPr>
              <p:nvPr/>
            </p:nvSpPr>
            <p:spPr bwMode="auto">
              <a:xfrm>
                <a:off x="3839" y="183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5" name="Oval 119"/>
              <p:cNvSpPr>
                <a:spLocks noChangeArrowheads="1"/>
              </p:cNvSpPr>
              <p:nvPr/>
            </p:nvSpPr>
            <p:spPr bwMode="auto">
              <a:xfrm>
                <a:off x="4329" y="1797"/>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6" name="Oval 120"/>
              <p:cNvSpPr>
                <a:spLocks noChangeArrowheads="1"/>
              </p:cNvSpPr>
              <p:nvPr/>
            </p:nvSpPr>
            <p:spPr bwMode="auto">
              <a:xfrm>
                <a:off x="4576" y="205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7" name="Oval 121"/>
              <p:cNvSpPr>
                <a:spLocks noChangeArrowheads="1"/>
              </p:cNvSpPr>
              <p:nvPr/>
            </p:nvSpPr>
            <p:spPr bwMode="auto">
              <a:xfrm>
                <a:off x="4826" y="224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8" name="Oval 122"/>
              <p:cNvSpPr>
                <a:spLocks noChangeArrowheads="1"/>
              </p:cNvSpPr>
              <p:nvPr/>
            </p:nvSpPr>
            <p:spPr bwMode="auto">
              <a:xfrm>
                <a:off x="5073" y="218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19" name="Oval 123"/>
              <p:cNvSpPr>
                <a:spLocks noChangeArrowheads="1"/>
              </p:cNvSpPr>
              <p:nvPr/>
            </p:nvSpPr>
            <p:spPr bwMode="auto">
              <a:xfrm>
                <a:off x="5320" y="229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20" name="Line 124"/>
              <p:cNvSpPr>
                <a:spLocks noChangeShapeType="1"/>
              </p:cNvSpPr>
              <p:nvPr/>
            </p:nvSpPr>
            <p:spPr bwMode="auto">
              <a:xfrm>
                <a:off x="2619" y="2376"/>
                <a:ext cx="261" cy="24"/>
              </a:xfrm>
              <a:prstGeom prst="line">
                <a:avLst/>
              </a:prstGeom>
              <a:noFill/>
              <a:ln w="19050">
                <a:solidFill>
                  <a:srgbClr val="3333CC"/>
                </a:solidFill>
                <a:round/>
                <a:headEnd/>
                <a:tailEnd/>
              </a:ln>
              <a:effectLst/>
            </p:spPr>
            <p:txBody>
              <a:bodyPr/>
              <a:lstStyle/>
              <a:p>
                <a:endParaRPr lang="de-CH"/>
              </a:p>
            </p:txBody>
          </p:sp>
          <p:sp>
            <p:nvSpPr>
              <p:cNvPr id="81021" name="Line 125"/>
              <p:cNvSpPr>
                <a:spLocks noChangeShapeType="1"/>
              </p:cNvSpPr>
              <p:nvPr/>
            </p:nvSpPr>
            <p:spPr bwMode="auto">
              <a:xfrm flipV="1">
                <a:off x="2866" y="2323"/>
                <a:ext cx="258" cy="72"/>
              </a:xfrm>
              <a:prstGeom prst="line">
                <a:avLst/>
              </a:prstGeom>
              <a:noFill/>
              <a:ln w="19050">
                <a:solidFill>
                  <a:srgbClr val="3333CC"/>
                </a:solidFill>
                <a:round/>
                <a:headEnd/>
                <a:tailEnd/>
              </a:ln>
              <a:effectLst/>
            </p:spPr>
            <p:txBody>
              <a:bodyPr/>
              <a:lstStyle/>
              <a:p>
                <a:endParaRPr lang="de-CH"/>
              </a:p>
            </p:txBody>
          </p:sp>
          <p:sp>
            <p:nvSpPr>
              <p:cNvPr id="81022" name="Line 126"/>
              <p:cNvSpPr>
                <a:spLocks noChangeShapeType="1"/>
              </p:cNvSpPr>
              <p:nvPr/>
            </p:nvSpPr>
            <p:spPr bwMode="auto">
              <a:xfrm flipV="1">
                <a:off x="3110" y="2138"/>
                <a:ext cx="252" cy="186"/>
              </a:xfrm>
              <a:prstGeom prst="line">
                <a:avLst/>
              </a:prstGeom>
              <a:noFill/>
              <a:ln w="19050">
                <a:solidFill>
                  <a:srgbClr val="3333CC"/>
                </a:solidFill>
                <a:round/>
                <a:headEnd/>
                <a:tailEnd/>
              </a:ln>
              <a:effectLst/>
            </p:spPr>
            <p:txBody>
              <a:bodyPr/>
              <a:lstStyle/>
              <a:p>
                <a:endParaRPr lang="de-CH"/>
              </a:p>
            </p:txBody>
          </p:sp>
          <p:sp>
            <p:nvSpPr>
              <p:cNvPr id="81023" name="Line 127"/>
              <p:cNvSpPr>
                <a:spLocks noChangeShapeType="1"/>
              </p:cNvSpPr>
              <p:nvPr/>
            </p:nvSpPr>
            <p:spPr bwMode="auto">
              <a:xfrm flipV="1">
                <a:off x="3360" y="1950"/>
                <a:ext cx="246" cy="192"/>
              </a:xfrm>
              <a:prstGeom prst="line">
                <a:avLst/>
              </a:prstGeom>
              <a:noFill/>
              <a:ln w="19050">
                <a:solidFill>
                  <a:srgbClr val="3333CC"/>
                </a:solidFill>
                <a:round/>
                <a:headEnd/>
                <a:tailEnd/>
              </a:ln>
              <a:effectLst/>
            </p:spPr>
            <p:txBody>
              <a:bodyPr/>
              <a:lstStyle/>
              <a:p>
                <a:endParaRPr lang="de-CH"/>
              </a:p>
            </p:txBody>
          </p:sp>
          <p:sp>
            <p:nvSpPr>
              <p:cNvPr id="81024" name="Line 128"/>
              <p:cNvSpPr>
                <a:spLocks noChangeShapeType="1"/>
              </p:cNvSpPr>
              <p:nvPr/>
            </p:nvSpPr>
            <p:spPr bwMode="auto">
              <a:xfrm flipV="1">
                <a:off x="3607" y="1864"/>
                <a:ext cx="267" cy="84"/>
              </a:xfrm>
              <a:prstGeom prst="line">
                <a:avLst/>
              </a:prstGeom>
              <a:noFill/>
              <a:ln w="19050">
                <a:solidFill>
                  <a:srgbClr val="3333CC"/>
                </a:solidFill>
                <a:round/>
                <a:headEnd/>
                <a:tailEnd/>
              </a:ln>
              <a:effectLst/>
            </p:spPr>
            <p:txBody>
              <a:bodyPr/>
              <a:lstStyle/>
              <a:p>
                <a:endParaRPr lang="de-CH"/>
              </a:p>
            </p:txBody>
          </p:sp>
          <p:sp>
            <p:nvSpPr>
              <p:cNvPr id="81025" name="Line 129"/>
              <p:cNvSpPr>
                <a:spLocks noChangeShapeType="1"/>
              </p:cNvSpPr>
              <p:nvPr/>
            </p:nvSpPr>
            <p:spPr bwMode="auto">
              <a:xfrm flipV="1">
                <a:off x="3860" y="1847"/>
                <a:ext cx="255" cy="15"/>
              </a:xfrm>
              <a:prstGeom prst="line">
                <a:avLst/>
              </a:prstGeom>
              <a:noFill/>
              <a:ln w="19050">
                <a:solidFill>
                  <a:srgbClr val="3333CC"/>
                </a:solidFill>
                <a:round/>
                <a:headEnd/>
                <a:tailEnd/>
              </a:ln>
              <a:effectLst/>
            </p:spPr>
            <p:txBody>
              <a:bodyPr/>
              <a:lstStyle/>
              <a:p>
                <a:endParaRPr lang="de-CH"/>
              </a:p>
            </p:txBody>
          </p:sp>
          <p:sp>
            <p:nvSpPr>
              <p:cNvPr id="81026" name="Line 130"/>
              <p:cNvSpPr>
                <a:spLocks noChangeShapeType="1"/>
              </p:cNvSpPr>
              <p:nvPr/>
            </p:nvSpPr>
            <p:spPr bwMode="auto">
              <a:xfrm flipV="1">
                <a:off x="4098" y="1827"/>
                <a:ext cx="255" cy="15"/>
              </a:xfrm>
              <a:prstGeom prst="line">
                <a:avLst/>
              </a:prstGeom>
              <a:noFill/>
              <a:ln w="19050">
                <a:solidFill>
                  <a:srgbClr val="3333CC"/>
                </a:solidFill>
                <a:round/>
                <a:headEnd/>
                <a:tailEnd/>
              </a:ln>
              <a:effectLst/>
            </p:spPr>
            <p:txBody>
              <a:bodyPr/>
              <a:lstStyle/>
              <a:p>
                <a:endParaRPr lang="de-CH"/>
              </a:p>
            </p:txBody>
          </p:sp>
          <p:sp>
            <p:nvSpPr>
              <p:cNvPr id="81027" name="Line 131"/>
              <p:cNvSpPr>
                <a:spLocks noChangeShapeType="1"/>
              </p:cNvSpPr>
              <p:nvPr/>
            </p:nvSpPr>
            <p:spPr bwMode="auto">
              <a:xfrm>
                <a:off x="4384" y="1837"/>
                <a:ext cx="222" cy="237"/>
              </a:xfrm>
              <a:prstGeom prst="line">
                <a:avLst/>
              </a:prstGeom>
              <a:noFill/>
              <a:ln w="19050">
                <a:solidFill>
                  <a:srgbClr val="3333CC"/>
                </a:solidFill>
                <a:round/>
                <a:headEnd/>
                <a:tailEnd/>
              </a:ln>
              <a:effectLst/>
            </p:spPr>
            <p:txBody>
              <a:bodyPr/>
              <a:lstStyle/>
              <a:p>
                <a:endParaRPr lang="de-CH"/>
              </a:p>
            </p:txBody>
          </p:sp>
          <p:sp>
            <p:nvSpPr>
              <p:cNvPr id="81028" name="Line 132"/>
              <p:cNvSpPr>
                <a:spLocks noChangeShapeType="1"/>
              </p:cNvSpPr>
              <p:nvPr/>
            </p:nvSpPr>
            <p:spPr bwMode="auto">
              <a:xfrm>
                <a:off x="4598" y="2072"/>
                <a:ext cx="261" cy="204"/>
              </a:xfrm>
              <a:prstGeom prst="line">
                <a:avLst/>
              </a:prstGeom>
              <a:noFill/>
              <a:ln w="19050">
                <a:solidFill>
                  <a:srgbClr val="3333CC"/>
                </a:solidFill>
                <a:round/>
                <a:headEnd/>
                <a:tailEnd/>
              </a:ln>
              <a:effectLst/>
            </p:spPr>
            <p:txBody>
              <a:bodyPr/>
              <a:lstStyle/>
              <a:p>
                <a:endParaRPr lang="de-CH"/>
              </a:p>
            </p:txBody>
          </p:sp>
          <p:sp>
            <p:nvSpPr>
              <p:cNvPr id="81029" name="Line 133"/>
              <p:cNvSpPr>
                <a:spLocks noChangeShapeType="1"/>
              </p:cNvSpPr>
              <p:nvPr/>
            </p:nvSpPr>
            <p:spPr bwMode="auto">
              <a:xfrm flipV="1">
                <a:off x="4851" y="2214"/>
                <a:ext cx="246" cy="63"/>
              </a:xfrm>
              <a:prstGeom prst="line">
                <a:avLst/>
              </a:prstGeom>
              <a:noFill/>
              <a:ln w="19050">
                <a:solidFill>
                  <a:srgbClr val="3333CC"/>
                </a:solidFill>
                <a:round/>
                <a:headEnd/>
                <a:tailEnd/>
              </a:ln>
              <a:effectLst/>
            </p:spPr>
            <p:txBody>
              <a:bodyPr/>
              <a:lstStyle/>
              <a:p>
                <a:endParaRPr lang="de-CH"/>
              </a:p>
            </p:txBody>
          </p:sp>
          <p:sp>
            <p:nvSpPr>
              <p:cNvPr id="81030" name="Line 134"/>
              <p:cNvSpPr>
                <a:spLocks noChangeShapeType="1"/>
              </p:cNvSpPr>
              <p:nvPr/>
            </p:nvSpPr>
            <p:spPr bwMode="auto">
              <a:xfrm>
                <a:off x="5104" y="2212"/>
                <a:ext cx="246" cy="105"/>
              </a:xfrm>
              <a:prstGeom prst="line">
                <a:avLst/>
              </a:prstGeom>
              <a:noFill/>
              <a:ln w="19050">
                <a:solidFill>
                  <a:srgbClr val="3333CC"/>
                </a:solidFill>
                <a:round/>
                <a:headEnd/>
                <a:tailEnd/>
              </a:ln>
              <a:effectLst/>
            </p:spPr>
            <p:txBody>
              <a:bodyPr/>
              <a:lstStyle/>
              <a:p>
                <a:endParaRPr lang="de-CH"/>
              </a:p>
            </p:txBody>
          </p:sp>
          <p:sp>
            <p:nvSpPr>
              <p:cNvPr id="81031" name="Oval 135"/>
              <p:cNvSpPr>
                <a:spLocks noChangeArrowheads="1"/>
              </p:cNvSpPr>
              <p:nvPr/>
            </p:nvSpPr>
            <p:spPr bwMode="auto">
              <a:xfrm>
                <a:off x="2471"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32" name="Line 136"/>
              <p:cNvSpPr>
                <a:spLocks noChangeShapeType="1"/>
              </p:cNvSpPr>
              <p:nvPr/>
            </p:nvSpPr>
            <p:spPr bwMode="auto">
              <a:xfrm>
                <a:off x="2500" y="2341"/>
                <a:ext cx="129" cy="33"/>
              </a:xfrm>
              <a:prstGeom prst="line">
                <a:avLst/>
              </a:prstGeom>
              <a:noFill/>
              <a:ln w="19050">
                <a:solidFill>
                  <a:srgbClr val="3333CC"/>
                </a:solidFill>
                <a:round/>
                <a:headEnd/>
                <a:tailEnd/>
              </a:ln>
              <a:effectLst/>
            </p:spPr>
            <p:txBody>
              <a:bodyPr/>
              <a:lstStyle/>
              <a:p>
                <a:endParaRPr lang="de-CH"/>
              </a:p>
            </p:txBody>
          </p:sp>
          <p:sp>
            <p:nvSpPr>
              <p:cNvPr id="81033" name="Oval 137"/>
              <p:cNvSpPr>
                <a:spLocks noChangeArrowheads="1"/>
              </p:cNvSpPr>
              <p:nvPr/>
            </p:nvSpPr>
            <p:spPr bwMode="auto">
              <a:xfrm>
                <a:off x="5444"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1034" name="Line 138"/>
              <p:cNvSpPr>
                <a:spLocks noChangeShapeType="1"/>
              </p:cNvSpPr>
              <p:nvPr/>
            </p:nvSpPr>
            <p:spPr bwMode="auto">
              <a:xfrm>
                <a:off x="5345" y="2315"/>
                <a:ext cx="126" cy="30"/>
              </a:xfrm>
              <a:prstGeom prst="line">
                <a:avLst/>
              </a:prstGeom>
              <a:noFill/>
              <a:ln w="19050">
                <a:solidFill>
                  <a:srgbClr val="3333CC"/>
                </a:solidFill>
                <a:round/>
                <a:headEnd/>
                <a:tailEnd/>
              </a:ln>
              <a:effectLst/>
            </p:spPr>
            <p:txBody>
              <a:bodyPr/>
              <a:lstStyle/>
              <a:p>
                <a:endParaRPr lang="de-CH"/>
              </a:p>
            </p:txBody>
          </p:sp>
        </p:grpSp>
      </p:grpSp>
      <p:sp>
        <p:nvSpPr>
          <p:cNvPr id="81036" name="Freeform 140"/>
          <p:cNvSpPr>
            <a:spLocks/>
          </p:cNvSpPr>
          <p:nvPr/>
        </p:nvSpPr>
        <p:spPr bwMode="auto">
          <a:xfrm>
            <a:off x="2786063" y="1595438"/>
            <a:ext cx="642937" cy="328612"/>
          </a:xfrm>
          <a:custGeom>
            <a:avLst/>
            <a:gdLst/>
            <a:ahLst/>
            <a:cxnLst>
              <a:cxn ang="0">
                <a:pos x="0" y="204"/>
              </a:cxn>
              <a:cxn ang="0">
                <a:pos x="405" y="207"/>
              </a:cxn>
              <a:cxn ang="0">
                <a:pos x="369" y="153"/>
              </a:cxn>
              <a:cxn ang="0">
                <a:pos x="207" y="78"/>
              </a:cxn>
              <a:cxn ang="0">
                <a:pos x="78" y="0"/>
              </a:cxn>
              <a:cxn ang="0">
                <a:pos x="0" y="204"/>
              </a:cxn>
            </a:cxnLst>
            <a:rect l="0" t="0" r="r" b="b"/>
            <a:pathLst>
              <a:path w="405" h="207">
                <a:moveTo>
                  <a:pt x="0" y="204"/>
                </a:moveTo>
                <a:lnTo>
                  <a:pt x="405" y="207"/>
                </a:lnTo>
                <a:lnTo>
                  <a:pt x="369" y="153"/>
                </a:lnTo>
                <a:lnTo>
                  <a:pt x="207" y="78"/>
                </a:lnTo>
                <a:lnTo>
                  <a:pt x="78" y="0"/>
                </a:lnTo>
                <a:lnTo>
                  <a:pt x="0" y="204"/>
                </a:lnTo>
                <a:close/>
              </a:path>
            </a:pathLst>
          </a:custGeom>
          <a:gradFill rotWithShape="1">
            <a:gsLst>
              <a:gs pos="0">
                <a:srgbClr val="0033CC">
                  <a:alpha val="50999"/>
                </a:srgbClr>
              </a:gs>
              <a:gs pos="100000">
                <a:srgbClr val="0033CC">
                  <a:gamma/>
                  <a:shade val="46275"/>
                  <a:invGamma/>
                  <a:alpha val="50999"/>
                </a:srgbClr>
              </a:gs>
            </a:gsLst>
            <a:lin ang="5400000" scaled="1"/>
          </a:gradFill>
          <a:ln w="9525">
            <a:solidFill>
              <a:schemeClr val="tx1"/>
            </a:solidFill>
            <a:round/>
            <a:headEnd/>
            <a:tailEnd/>
          </a:ln>
          <a:effectLst/>
        </p:spPr>
        <p:txBody>
          <a:bodyPr/>
          <a:lstStyle/>
          <a:p>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6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9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0960"/>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8097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80975"/>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809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60" grpId="0"/>
      <p:bldP spid="80967" grpId="0"/>
      <p:bldP spid="80973" grpId="0" animBg="1"/>
      <p:bldP spid="80974" grpId="0" animBg="1"/>
      <p:bldP spid="8097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029" name="Group 85"/>
          <p:cNvGrpSpPr>
            <a:grpSpLocks/>
          </p:cNvGrpSpPr>
          <p:nvPr/>
        </p:nvGrpSpPr>
        <p:grpSpPr bwMode="auto">
          <a:xfrm>
            <a:off x="3686175" y="0"/>
            <a:ext cx="5457825" cy="6669088"/>
            <a:chOff x="2322" y="0"/>
            <a:chExt cx="3438" cy="4201"/>
          </a:xfrm>
        </p:grpSpPr>
        <p:sp>
          <p:nvSpPr>
            <p:cNvPr id="83030" name="Freeform 86" descr="Diagonal weit nach oben"/>
            <p:cNvSpPr>
              <a:spLocks/>
            </p:cNvSpPr>
            <p:nvPr/>
          </p:nvSpPr>
          <p:spPr bwMode="auto">
            <a:xfrm>
              <a:off x="2492" y="1936"/>
              <a:ext cx="2980" cy="1336"/>
            </a:xfrm>
            <a:custGeom>
              <a:avLst/>
              <a:gdLst/>
              <a:ahLst/>
              <a:cxnLst>
                <a:cxn ang="0">
                  <a:pos x="4" y="404"/>
                </a:cxn>
                <a:cxn ang="0">
                  <a:pos x="0" y="1328"/>
                </a:cxn>
                <a:cxn ang="0">
                  <a:pos x="128" y="1336"/>
                </a:cxn>
                <a:cxn ang="0">
                  <a:pos x="364" y="1316"/>
                </a:cxn>
                <a:cxn ang="0">
                  <a:pos x="628" y="1228"/>
                </a:cxn>
                <a:cxn ang="0">
                  <a:pos x="868" y="1124"/>
                </a:cxn>
                <a:cxn ang="0">
                  <a:pos x="1124" y="1012"/>
                </a:cxn>
                <a:cxn ang="0">
                  <a:pos x="1372" y="936"/>
                </a:cxn>
                <a:cxn ang="0">
                  <a:pos x="1624" y="884"/>
                </a:cxn>
                <a:cxn ang="0">
                  <a:pos x="1864" y="896"/>
                </a:cxn>
                <a:cxn ang="0">
                  <a:pos x="2112" y="984"/>
                </a:cxn>
                <a:cxn ang="0">
                  <a:pos x="2360" y="1100"/>
                </a:cxn>
                <a:cxn ang="0">
                  <a:pos x="2612" y="1236"/>
                </a:cxn>
                <a:cxn ang="0">
                  <a:pos x="2860" y="1320"/>
                </a:cxn>
                <a:cxn ang="0">
                  <a:pos x="2980" y="1320"/>
                </a:cxn>
                <a:cxn ang="0">
                  <a:pos x="2976" y="408"/>
                </a:cxn>
                <a:cxn ang="0">
                  <a:pos x="2860" y="380"/>
                </a:cxn>
                <a:cxn ang="0">
                  <a:pos x="2612" y="272"/>
                </a:cxn>
                <a:cxn ang="0">
                  <a:pos x="2368" y="336"/>
                </a:cxn>
                <a:cxn ang="0">
                  <a:pos x="2108" y="144"/>
                </a:cxn>
                <a:cxn ang="0">
                  <a:pos x="1988" y="0"/>
                </a:cxn>
                <a:cxn ang="0">
                  <a:pos x="1132" y="4"/>
                </a:cxn>
                <a:cxn ang="0">
                  <a:pos x="876" y="192"/>
                </a:cxn>
                <a:cxn ang="0">
                  <a:pos x="628" y="372"/>
                </a:cxn>
                <a:cxn ang="0">
                  <a:pos x="608" y="396"/>
                </a:cxn>
                <a:cxn ang="0">
                  <a:pos x="388" y="452"/>
                </a:cxn>
                <a:cxn ang="0">
                  <a:pos x="136" y="444"/>
                </a:cxn>
                <a:cxn ang="0">
                  <a:pos x="4" y="404"/>
                </a:cxn>
              </a:cxnLst>
              <a:rect l="0" t="0" r="r" b="b"/>
              <a:pathLst>
                <a:path w="2980" h="1336">
                  <a:moveTo>
                    <a:pt x="4" y="404"/>
                  </a:moveTo>
                  <a:lnTo>
                    <a:pt x="0" y="1328"/>
                  </a:lnTo>
                  <a:lnTo>
                    <a:pt x="128" y="1336"/>
                  </a:lnTo>
                  <a:lnTo>
                    <a:pt x="364" y="1316"/>
                  </a:lnTo>
                  <a:lnTo>
                    <a:pt x="628" y="1228"/>
                  </a:lnTo>
                  <a:lnTo>
                    <a:pt x="868" y="1124"/>
                  </a:lnTo>
                  <a:lnTo>
                    <a:pt x="1124" y="1012"/>
                  </a:lnTo>
                  <a:lnTo>
                    <a:pt x="1372" y="936"/>
                  </a:lnTo>
                  <a:lnTo>
                    <a:pt x="1624" y="884"/>
                  </a:lnTo>
                  <a:lnTo>
                    <a:pt x="1864" y="896"/>
                  </a:lnTo>
                  <a:lnTo>
                    <a:pt x="2112" y="984"/>
                  </a:lnTo>
                  <a:lnTo>
                    <a:pt x="2360" y="1100"/>
                  </a:lnTo>
                  <a:lnTo>
                    <a:pt x="2612" y="1236"/>
                  </a:lnTo>
                  <a:lnTo>
                    <a:pt x="2860" y="1320"/>
                  </a:lnTo>
                  <a:lnTo>
                    <a:pt x="2980" y="1320"/>
                  </a:lnTo>
                  <a:lnTo>
                    <a:pt x="2976" y="408"/>
                  </a:lnTo>
                  <a:lnTo>
                    <a:pt x="2860" y="380"/>
                  </a:lnTo>
                  <a:lnTo>
                    <a:pt x="2612" y="272"/>
                  </a:lnTo>
                  <a:lnTo>
                    <a:pt x="2368" y="336"/>
                  </a:lnTo>
                  <a:lnTo>
                    <a:pt x="2108" y="144"/>
                  </a:lnTo>
                  <a:lnTo>
                    <a:pt x="1988" y="0"/>
                  </a:lnTo>
                  <a:lnTo>
                    <a:pt x="1132" y="4"/>
                  </a:lnTo>
                  <a:lnTo>
                    <a:pt x="876" y="192"/>
                  </a:lnTo>
                  <a:lnTo>
                    <a:pt x="628" y="372"/>
                  </a:lnTo>
                  <a:lnTo>
                    <a:pt x="608" y="396"/>
                  </a:lnTo>
                  <a:lnTo>
                    <a:pt x="388" y="452"/>
                  </a:lnTo>
                  <a:lnTo>
                    <a:pt x="136" y="444"/>
                  </a:lnTo>
                  <a:lnTo>
                    <a:pt x="4" y="404"/>
                  </a:lnTo>
                  <a:close/>
                </a:path>
              </a:pathLst>
            </a:custGeom>
            <a:pattFill prst="wdUpDiag">
              <a:fgClr>
                <a:srgbClr val="0033CC"/>
              </a:fgClr>
              <a:bgClr>
                <a:schemeClr val="bg1"/>
              </a:bgClr>
            </a:pattFill>
            <a:ln w="9525">
              <a:solidFill>
                <a:schemeClr val="tx1"/>
              </a:solidFill>
              <a:round/>
              <a:headEnd/>
              <a:tailEnd/>
            </a:ln>
            <a:effectLst/>
          </p:spPr>
          <p:txBody>
            <a:bodyPr/>
            <a:lstStyle/>
            <a:p>
              <a:endParaRPr lang="de-CH"/>
            </a:p>
          </p:txBody>
        </p:sp>
        <p:sp>
          <p:nvSpPr>
            <p:cNvPr id="83031" name="Freeform 87"/>
            <p:cNvSpPr>
              <a:spLocks/>
            </p:cNvSpPr>
            <p:nvPr/>
          </p:nvSpPr>
          <p:spPr bwMode="auto">
            <a:xfrm>
              <a:off x="3636" y="1830"/>
              <a:ext cx="834" cy="108"/>
            </a:xfrm>
            <a:custGeom>
              <a:avLst/>
              <a:gdLst/>
              <a:ahLst/>
              <a:cxnLst>
                <a:cxn ang="0">
                  <a:pos x="0" y="108"/>
                </a:cxn>
                <a:cxn ang="0">
                  <a:pos x="834" y="108"/>
                </a:cxn>
                <a:cxn ang="0">
                  <a:pos x="738" y="0"/>
                </a:cxn>
                <a:cxn ang="0">
                  <a:pos x="465" y="12"/>
                </a:cxn>
                <a:cxn ang="0">
                  <a:pos x="228" y="30"/>
                </a:cxn>
                <a:cxn ang="0">
                  <a:pos x="0" y="108"/>
                </a:cxn>
              </a:cxnLst>
              <a:rect l="0" t="0" r="r" b="b"/>
              <a:pathLst>
                <a:path w="834" h="108">
                  <a:moveTo>
                    <a:pt x="0" y="108"/>
                  </a:moveTo>
                  <a:lnTo>
                    <a:pt x="834" y="108"/>
                  </a:lnTo>
                  <a:lnTo>
                    <a:pt x="738" y="0"/>
                  </a:lnTo>
                  <a:lnTo>
                    <a:pt x="465" y="12"/>
                  </a:lnTo>
                  <a:lnTo>
                    <a:pt x="228" y="30"/>
                  </a:lnTo>
                  <a:lnTo>
                    <a:pt x="0" y="108"/>
                  </a:lnTo>
                  <a:close/>
                </a:path>
              </a:pathLst>
            </a:custGeom>
            <a:solidFill>
              <a:srgbClr val="3366FF"/>
            </a:solidFill>
            <a:ln w="9525">
              <a:solidFill>
                <a:schemeClr val="tx1"/>
              </a:solidFill>
              <a:round/>
              <a:headEnd/>
              <a:tailEnd/>
            </a:ln>
            <a:effectLst/>
          </p:spPr>
          <p:txBody>
            <a:bodyPr/>
            <a:lstStyle/>
            <a:p>
              <a:endParaRPr lang="de-CH"/>
            </a:p>
          </p:txBody>
        </p:sp>
        <p:grpSp>
          <p:nvGrpSpPr>
            <p:cNvPr id="83032" name="Group 88"/>
            <p:cNvGrpSpPr>
              <a:grpSpLocks/>
            </p:cNvGrpSpPr>
            <p:nvPr/>
          </p:nvGrpSpPr>
          <p:grpSpPr bwMode="auto">
            <a:xfrm>
              <a:off x="2322" y="0"/>
              <a:ext cx="3438" cy="4201"/>
              <a:chOff x="2322" y="0"/>
              <a:chExt cx="3438" cy="4201"/>
            </a:xfrm>
          </p:grpSpPr>
          <p:sp>
            <p:nvSpPr>
              <p:cNvPr id="83033" name="AutoShape 89">
                <a:hlinkClick r:id="" action="ppaction://hlinkshowjump?jump=nextslide"/>
              </p:cNvPr>
              <p:cNvSpPr>
                <a:spLocks noChangeArrowheads="1"/>
              </p:cNvSpPr>
              <p:nvPr/>
            </p:nvSpPr>
            <p:spPr bwMode="auto">
              <a:xfrm>
                <a:off x="5513" y="0"/>
                <a:ext cx="247" cy="14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de-CH"/>
              </a:p>
            </p:txBody>
          </p:sp>
          <p:pic>
            <p:nvPicPr>
              <p:cNvPr id="83034" name="Picture 90" descr="Klimaraster3"/>
              <p:cNvPicPr>
                <a:picLocks noChangeAspect="1" noChangeArrowheads="1"/>
              </p:cNvPicPr>
              <p:nvPr/>
            </p:nvPicPr>
            <p:blipFill>
              <a:blip r:embed="rId2" cstate="print"/>
              <a:srcRect/>
              <a:stretch>
                <a:fillRect/>
              </a:stretch>
            </p:blipFill>
            <p:spPr bwMode="auto">
              <a:xfrm>
                <a:off x="2322" y="118"/>
                <a:ext cx="3325" cy="4083"/>
              </a:xfrm>
              <a:prstGeom prst="rect">
                <a:avLst/>
              </a:prstGeom>
              <a:noFill/>
            </p:spPr>
          </p:pic>
          <p:sp>
            <p:nvSpPr>
              <p:cNvPr id="83035" name="Oval 91"/>
              <p:cNvSpPr>
                <a:spLocks noChangeArrowheads="1"/>
              </p:cNvSpPr>
              <p:nvPr/>
            </p:nvSpPr>
            <p:spPr bwMode="auto">
              <a:xfrm>
                <a:off x="3340" y="304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36" name="Oval 92"/>
              <p:cNvSpPr>
                <a:spLocks noChangeArrowheads="1"/>
              </p:cNvSpPr>
              <p:nvPr/>
            </p:nvSpPr>
            <p:spPr bwMode="auto">
              <a:xfrm>
                <a:off x="3593" y="2932"/>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37" name="Oval 93"/>
              <p:cNvSpPr>
                <a:spLocks noChangeArrowheads="1"/>
              </p:cNvSpPr>
              <p:nvPr/>
            </p:nvSpPr>
            <p:spPr bwMode="auto">
              <a:xfrm>
                <a:off x="3842" y="28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38" name="Oval 94"/>
              <p:cNvSpPr>
                <a:spLocks noChangeArrowheads="1"/>
              </p:cNvSpPr>
              <p:nvPr/>
            </p:nvSpPr>
            <p:spPr bwMode="auto">
              <a:xfrm>
                <a:off x="4085" y="279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39" name="Oval 95"/>
              <p:cNvSpPr>
                <a:spLocks noChangeArrowheads="1"/>
              </p:cNvSpPr>
              <p:nvPr/>
            </p:nvSpPr>
            <p:spPr bwMode="auto">
              <a:xfrm>
                <a:off x="4338" y="281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0" name="Oval 96"/>
              <p:cNvSpPr>
                <a:spLocks noChangeArrowheads="1"/>
              </p:cNvSpPr>
              <p:nvPr/>
            </p:nvSpPr>
            <p:spPr bwMode="auto">
              <a:xfrm>
                <a:off x="4582" y="289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1" name="Oval 97"/>
              <p:cNvSpPr>
                <a:spLocks noChangeArrowheads="1"/>
              </p:cNvSpPr>
              <p:nvPr/>
            </p:nvSpPr>
            <p:spPr bwMode="auto">
              <a:xfrm>
                <a:off x="4831" y="301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2" name="Oval 98"/>
              <p:cNvSpPr>
                <a:spLocks noChangeArrowheads="1"/>
              </p:cNvSpPr>
              <p:nvPr/>
            </p:nvSpPr>
            <p:spPr bwMode="auto">
              <a:xfrm>
                <a:off x="5080" y="3156"/>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3" name="Oval 99"/>
              <p:cNvSpPr>
                <a:spLocks noChangeArrowheads="1"/>
              </p:cNvSpPr>
              <p:nvPr/>
            </p:nvSpPr>
            <p:spPr bwMode="auto">
              <a:xfrm>
                <a:off x="5327" y="3234"/>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4" name="Oval 100"/>
              <p:cNvSpPr>
                <a:spLocks noChangeArrowheads="1"/>
              </p:cNvSpPr>
              <p:nvPr/>
            </p:nvSpPr>
            <p:spPr bwMode="auto">
              <a:xfrm>
                <a:off x="2599" y="3258"/>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5" name="Oval 101"/>
              <p:cNvSpPr>
                <a:spLocks noChangeArrowheads="1"/>
              </p:cNvSpPr>
              <p:nvPr/>
            </p:nvSpPr>
            <p:spPr bwMode="auto">
              <a:xfrm>
                <a:off x="2844" y="323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6" name="Oval 102"/>
              <p:cNvSpPr>
                <a:spLocks noChangeArrowheads="1"/>
              </p:cNvSpPr>
              <p:nvPr/>
            </p:nvSpPr>
            <p:spPr bwMode="auto">
              <a:xfrm>
                <a:off x="3094" y="3149"/>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47" name="Line 103"/>
              <p:cNvSpPr>
                <a:spLocks noChangeShapeType="1"/>
              </p:cNvSpPr>
              <p:nvPr/>
            </p:nvSpPr>
            <p:spPr bwMode="auto">
              <a:xfrm flipV="1">
                <a:off x="2623" y="3255"/>
                <a:ext cx="251" cy="24"/>
              </a:xfrm>
              <a:prstGeom prst="line">
                <a:avLst/>
              </a:prstGeom>
              <a:noFill/>
              <a:ln w="19050">
                <a:solidFill>
                  <a:srgbClr val="FF3300"/>
                </a:solidFill>
                <a:round/>
                <a:headEnd/>
                <a:tailEnd/>
              </a:ln>
              <a:effectLst/>
            </p:spPr>
            <p:txBody>
              <a:bodyPr/>
              <a:lstStyle/>
              <a:p>
                <a:endParaRPr lang="de-CH"/>
              </a:p>
            </p:txBody>
          </p:sp>
          <p:sp>
            <p:nvSpPr>
              <p:cNvPr id="83048" name="Line 104"/>
              <p:cNvSpPr>
                <a:spLocks noChangeShapeType="1"/>
              </p:cNvSpPr>
              <p:nvPr/>
            </p:nvSpPr>
            <p:spPr bwMode="auto">
              <a:xfrm flipV="1">
                <a:off x="2864" y="3169"/>
                <a:ext cx="257" cy="84"/>
              </a:xfrm>
              <a:prstGeom prst="line">
                <a:avLst/>
              </a:prstGeom>
              <a:noFill/>
              <a:ln w="19050">
                <a:solidFill>
                  <a:srgbClr val="FF3300"/>
                </a:solidFill>
                <a:round/>
                <a:headEnd/>
                <a:tailEnd/>
              </a:ln>
              <a:effectLst/>
            </p:spPr>
            <p:txBody>
              <a:bodyPr/>
              <a:lstStyle/>
              <a:p>
                <a:endParaRPr lang="de-CH"/>
              </a:p>
            </p:txBody>
          </p:sp>
          <p:sp>
            <p:nvSpPr>
              <p:cNvPr id="83049" name="Line 105"/>
              <p:cNvSpPr>
                <a:spLocks noChangeShapeType="1"/>
              </p:cNvSpPr>
              <p:nvPr/>
            </p:nvSpPr>
            <p:spPr bwMode="auto">
              <a:xfrm flipV="1">
                <a:off x="3120" y="3059"/>
                <a:ext cx="242" cy="108"/>
              </a:xfrm>
              <a:prstGeom prst="line">
                <a:avLst/>
              </a:prstGeom>
              <a:noFill/>
              <a:ln w="19050">
                <a:solidFill>
                  <a:srgbClr val="FF3300"/>
                </a:solidFill>
                <a:round/>
                <a:headEnd/>
                <a:tailEnd/>
              </a:ln>
              <a:effectLst/>
            </p:spPr>
            <p:txBody>
              <a:bodyPr/>
              <a:lstStyle/>
              <a:p>
                <a:endParaRPr lang="de-CH"/>
              </a:p>
            </p:txBody>
          </p:sp>
          <p:sp>
            <p:nvSpPr>
              <p:cNvPr id="83050" name="Line 106"/>
              <p:cNvSpPr>
                <a:spLocks noChangeShapeType="1"/>
              </p:cNvSpPr>
              <p:nvPr/>
            </p:nvSpPr>
            <p:spPr bwMode="auto">
              <a:xfrm flipV="1">
                <a:off x="3361" y="2949"/>
                <a:ext cx="251" cy="111"/>
              </a:xfrm>
              <a:prstGeom prst="line">
                <a:avLst/>
              </a:prstGeom>
              <a:noFill/>
              <a:ln w="19050">
                <a:solidFill>
                  <a:srgbClr val="FF3300"/>
                </a:solidFill>
                <a:round/>
                <a:headEnd/>
                <a:tailEnd/>
              </a:ln>
              <a:effectLst/>
            </p:spPr>
            <p:txBody>
              <a:bodyPr/>
              <a:lstStyle/>
              <a:p>
                <a:endParaRPr lang="de-CH"/>
              </a:p>
            </p:txBody>
          </p:sp>
          <p:sp>
            <p:nvSpPr>
              <p:cNvPr id="83051" name="Line 107"/>
              <p:cNvSpPr>
                <a:spLocks noChangeShapeType="1"/>
              </p:cNvSpPr>
              <p:nvPr/>
            </p:nvSpPr>
            <p:spPr bwMode="auto">
              <a:xfrm flipV="1">
                <a:off x="3611" y="2872"/>
                <a:ext cx="254" cy="81"/>
              </a:xfrm>
              <a:prstGeom prst="line">
                <a:avLst/>
              </a:prstGeom>
              <a:noFill/>
              <a:ln w="19050">
                <a:solidFill>
                  <a:srgbClr val="FF3300"/>
                </a:solidFill>
                <a:round/>
                <a:headEnd/>
                <a:tailEnd/>
              </a:ln>
              <a:effectLst/>
            </p:spPr>
            <p:txBody>
              <a:bodyPr/>
              <a:lstStyle/>
              <a:p>
                <a:endParaRPr lang="de-CH"/>
              </a:p>
            </p:txBody>
          </p:sp>
          <p:sp>
            <p:nvSpPr>
              <p:cNvPr id="83052" name="Line 108"/>
              <p:cNvSpPr>
                <a:spLocks noChangeShapeType="1"/>
              </p:cNvSpPr>
              <p:nvPr/>
            </p:nvSpPr>
            <p:spPr bwMode="auto">
              <a:xfrm flipV="1">
                <a:off x="3864" y="2819"/>
                <a:ext cx="239" cy="57"/>
              </a:xfrm>
              <a:prstGeom prst="line">
                <a:avLst/>
              </a:prstGeom>
              <a:noFill/>
              <a:ln w="19050">
                <a:solidFill>
                  <a:srgbClr val="FF3300"/>
                </a:solidFill>
                <a:round/>
                <a:headEnd/>
                <a:tailEnd/>
              </a:ln>
              <a:effectLst/>
            </p:spPr>
            <p:txBody>
              <a:bodyPr/>
              <a:lstStyle/>
              <a:p>
                <a:endParaRPr lang="de-CH"/>
              </a:p>
            </p:txBody>
          </p:sp>
          <p:sp>
            <p:nvSpPr>
              <p:cNvPr id="83053" name="Line 109"/>
              <p:cNvSpPr>
                <a:spLocks noChangeShapeType="1"/>
              </p:cNvSpPr>
              <p:nvPr/>
            </p:nvSpPr>
            <p:spPr bwMode="auto">
              <a:xfrm>
                <a:off x="4102" y="2817"/>
                <a:ext cx="257" cy="15"/>
              </a:xfrm>
              <a:prstGeom prst="line">
                <a:avLst/>
              </a:prstGeom>
              <a:noFill/>
              <a:ln w="19050">
                <a:solidFill>
                  <a:srgbClr val="FF3300"/>
                </a:solidFill>
                <a:round/>
                <a:headEnd/>
                <a:tailEnd/>
              </a:ln>
              <a:effectLst/>
            </p:spPr>
            <p:txBody>
              <a:bodyPr/>
              <a:lstStyle/>
              <a:p>
                <a:endParaRPr lang="de-CH"/>
              </a:p>
            </p:txBody>
          </p:sp>
          <p:sp>
            <p:nvSpPr>
              <p:cNvPr id="83054" name="Line 110"/>
              <p:cNvSpPr>
                <a:spLocks noChangeShapeType="1"/>
              </p:cNvSpPr>
              <p:nvPr/>
            </p:nvSpPr>
            <p:spPr bwMode="auto">
              <a:xfrm>
                <a:off x="4352" y="2839"/>
                <a:ext cx="260" cy="81"/>
              </a:xfrm>
              <a:prstGeom prst="line">
                <a:avLst/>
              </a:prstGeom>
              <a:noFill/>
              <a:ln w="19050">
                <a:solidFill>
                  <a:srgbClr val="FF3300"/>
                </a:solidFill>
                <a:round/>
                <a:headEnd/>
                <a:tailEnd/>
              </a:ln>
              <a:effectLst/>
            </p:spPr>
            <p:txBody>
              <a:bodyPr/>
              <a:lstStyle/>
              <a:p>
                <a:endParaRPr lang="de-CH"/>
              </a:p>
            </p:txBody>
          </p:sp>
          <p:sp>
            <p:nvSpPr>
              <p:cNvPr id="83055" name="Line 111"/>
              <p:cNvSpPr>
                <a:spLocks noChangeShapeType="1"/>
              </p:cNvSpPr>
              <p:nvPr/>
            </p:nvSpPr>
            <p:spPr bwMode="auto">
              <a:xfrm>
                <a:off x="4605" y="2918"/>
                <a:ext cx="245" cy="120"/>
              </a:xfrm>
              <a:prstGeom prst="line">
                <a:avLst/>
              </a:prstGeom>
              <a:noFill/>
              <a:ln w="19050">
                <a:solidFill>
                  <a:srgbClr val="FF3300"/>
                </a:solidFill>
                <a:round/>
                <a:headEnd/>
                <a:tailEnd/>
              </a:ln>
              <a:effectLst/>
            </p:spPr>
            <p:txBody>
              <a:bodyPr/>
              <a:lstStyle/>
              <a:p>
                <a:endParaRPr lang="de-CH"/>
              </a:p>
            </p:txBody>
          </p:sp>
          <p:sp>
            <p:nvSpPr>
              <p:cNvPr id="83056" name="Line 112"/>
              <p:cNvSpPr>
                <a:spLocks noChangeShapeType="1"/>
              </p:cNvSpPr>
              <p:nvPr/>
            </p:nvSpPr>
            <p:spPr bwMode="auto">
              <a:xfrm>
                <a:off x="4855" y="3036"/>
                <a:ext cx="248" cy="144"/>
              </a:xfrm>
              <a:prstGeom prst="line">
                <a:avLst/>
              </a:prstGeom>
              <a:noFill/>
              <a:ln w="19050">
                <a:solidFill>
                  <a:srgbClr val="FF3300"/>
                </a:solidFill>
                <a:round/>
                <a:headEnd/>
                <a:tailEnd/>
              </a:ln>
              <a:effectLst/>
            </p:spPr>
            <p:txBody>
              <a:bodyPr/>
              <a:lstStyle/>
              <a:p>
                <a:endParaRPr lang="de-CH"/>
              </a:p>
            </p:txBody>
          </p:sp>
          <p:sp>
            <p:nvSpPr>
              <p:cNvPr id="83057" name="Line 113"/>
              <p:cNvSpPr>
                <a:spLocks noChangeShapeType="1"/>
              </p:cNvSpPr>
              <p:nvPr/>
            </p:nvSpPr>
            <p:spPr bwMode="auto">
              <a:xfrm>
                <a:off x="5099" y="3181"/>
                <a:ext cx="260" cy="78"/>
              </a:xfrm>
              <a:prstGeom prst="line">
                <a:avLst/>
              </a:prstGeom>
              <a:noFill/>
              <a:ln w="19050">
                <a:solidFill>
                  <a:srgbClr val="FF3300"/>
                </a:solidFill>
                <a:round/>
                <a:headEnd/>
                <a:tailEnd/>
              </a:ln>
              <a:effectLst/>
            </p:spPr>
            <p:txBody>
              <a:bodyPr/>
              <a:lstStyle/>
              <a:p>
                <a:endParaRPr lang="de-CH"/>
              </a:p>
            </p:txBody>
          </p:sp>
          <p:sp>
            <p:nvSpPr>
              <p:cNvPr id="83058" name="Oval 114"/>
              <p:cNvSpPr>
                <a:spLocks noChangeArrowheads="1"/>
              </p:cNvSpPr>
              <p:nvPr/>
            </p:nvSpPr>
            <p:spPr bwMode="auto">
              <a:xfrm>
                <a:off x="2477" y="3250"/>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59" name="Line 115"/>
              <p:cNvSpPr>
                <a:spLocks noChangeShapeType="1"/>
              </p:cNvSpPr>
              <p:nvPr/>
            </p:nvSpPr>
            <p:spPr bwMode="auto">
              <a:xfrm>
                <a:off x="2492" y="3268"/>
                <a:ext cx="131" cy="12"/>
              </a:xfrm>
              <a:prstGeom prst="line">
                <a:avLst/>
              </a:prstGeom>
              <a:noFill/>
              <a:ln w="19050">
                <a:solidFill>
                  <a:srgbClr val="FF3300"/>
                </a:solidFill>
                <a:round/>
                <a:headEnd/>
                <a:tailEnd/>
              </a:ln>
              <a:effectLst/>
            </p:spPr>
            <p:txBody>
              <a:bodyPr/>
              <a:lstStyle/>
              <a:p>
                <a:endParaRPr lang="de-CH"/>
              </a:p>
            </p:txBody>
          </p:sp>
          <p:sp>
            <p:nvSpPr>
              <p:cNvPr id="83060" name="Oval 116"/>
              <p:cNvSpPr>
                <a:spLocks noChangeArrowheads="1"/>
              </p:cNvSpPr>
              <p:nvPr/>
            </p:nvSpPr>
            <p:spPr bwMode="auto">
              <a:xfrm>
                <a:off x="5445" y="3241"/>
                <a:ext cx="45" cy="45"/>
              </a:xfrm>
              <a:prstGeom prst="ellipse">
                <a:avLst/>
              </a:prstGeom>
              <a:solidFill>
                <a:srgbClr val="FF3300"/>
              </a:solidFill>
              <a:ln w="9525">
                <a:solidFill>
                  <a:schemeClr val="tx1"/>
                </a:solidFill>
                <a:round/>
                <a:headEnd/>
                <a:tailEnd/>
              </a:ln>
              <a:effectLst/>
            </p:spPr>
            <p:txBody>
              <a:bodyPr wrap="none" anchor="ctr"/>
              <a:lstStyle/>
              <a:p>
                <a:endParaRPr lang="de-CH"/>
              </a:p>
            </p:txBody>
          </p:sp>
          <p:sp>
            <p:nvSpPr>
              <p:cNvPr id="83061" name="Line 117"/>
              <p:cNvSpPr>
                <a:spLocks noChangeShapeType="1"/>
              </p:cNvSpPr>
              <p:nvPr/>
            </p:nvSpPr>
            <p:spPr bwMode="auto">
              <a:xfrm>
                <a:off x="5346" y="3251"/>
                <a:ext cx="125" cy="9"/>
              </a:xfrm>
              <a:prstGeom prst="line">
                <a:avLst/>
              </a:prstGeom>
              <a:noFill/>
              <a:ln w="19050">
                <a:solidFill>
                  <a:srgbClr val="FF3300"/>
                </a:solidFill>
                <a:round/>
                <a:headEnd/>
                <a:tailEnd/>
              </a:ln>
              <a:effectLst/>
            </p:spPr>
            <p:txBody>
              <a:bodyPr/>
              <a:lstStyle/>
              <a:p>
                <a:endParaRPr lang="de-CH"/>
              </a:p>
            </p:txBody>
          </p:sp>
          <p:sp>
            <p:nvSpPr>
              <p:cNvPr id="83062" name="Oval 118"/>
              <p:cNvSpPr>
                <a:spLocks noChangeArrowheads="1"/>
              </p:cNvSpPr>
              <p:nvPr/>
            </p:nvSpPr>
            <p:spPr bwMode="auto">
              <a:xfrm>
                <a:off x="3339" y="210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63" name="Oval 119"/>
              <p:cNvSpPr>
                <a:spLocks noChangeArrowheads="1"/>
              </p:cNvSpPr>
              <p:nvPr/>
            </p:nvSpPr>
            <p:spPr bwMode="auto">
              <a:xfrm>
                <a:off x="4081" y="1822"/>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64" name="Oval 120"/>
              <p:cNvSpPr>
                <a:spLocks noChangeArrowheads="1"/>
              </p:cNvSpPr>
              <p:nvPr/>
            </p:nvSpPr>
            <p:spPr bwMode="auto">
              <a:xfrm>
                <a:off x="2596" y="234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65" name="Oval 121"/>
              <p:cNvSpPr>
                <a:spLocks noChangeArrowheads="1"/>
              </p:cNvSpPr>
              <p:nvPr/>
            </p:nvSpPr>
            <p:spPr bwMode="auto">
              <a:xfrm>
                <a:off x="2846" y="236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66" name="Oval 122"/>
              <p:cNvSpPr>
                <a:spLocks noChangeArrowheads="1"/>
              </p:cNvSpPr>
              <p:nvPr/>
            </p:nvSpPr>
            <p:spPr bwMode="auto">
              <a:xfrm>
                <a:off x="3090" y="229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67" name="Oval 123"/>
              <p:cNvSpPr>
                <a:spLocks noChangeArrowheads="1"/>
              </p:cNvSpPr>
              <p:nvPr/>
            </p:nvSpPr>
            <p:spPr bwMode="auto">
              <a:xfrm>
                <a:off x="3586" y="19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68" name="Oval 124"/>
              <p:cNvSpPr>
                <a:spLocks noChangeArrowheads="1"/>
              </p:cNvSpPr>
              <p:nvPr/>
            </p:nvSpPr>
            <p:spPr bwMode="auto">
              <a:xfrm>
                <a:off x="3839" y="1835"/>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69" name="Oval 125"/>
              <p:cNvSpPr>
                <a:spLocks noChangeArrowheads="1"/>
              </p:cNvSpPr>
              <p:nvPr/>
            </p:nvSpPr>
            <p:spPr bwMode="auto">
              <a:xfrm>
                <a:off x="4329" y="1797"/>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70" name="Oval 126"/>
              <p:cNvSpPr>
                <a:spLocks noChangeArrowheads="1"/>
              </p:cNvSpPr>
              <p:nvPr/>
            </p:nvSpPr>
            <p:spPr bwMode="auto">
              <a:xfrm>
                <a:off x="4576" y="205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71" name="Oval 127"/>
              <p:cNvSpPr>
                <a:spLocks noChangeArrowheads="1"/>
              </p:cNvSpPr>
              <p:nvPr/>
            </p:nvSpPr>
            <p:spPr bwMode="auto">
              <a:xfrm>
                <a:off x="4826" y="2249"/>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72" name="Oval 128"/>
              <p:cNvSpPr>
                <a:spLocks noChangeArrowheads="1"/>
              </p:cNvSpPr>
              <p:nvPr/>
            </p:nvSpPr>
            <p:spPr bwMode="auto">
              <a:xfrm>
                <a:off x="5073" y="2184"/>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73" name="Oval 129"/>
              <p:cNvSpPr>
                <a:spLocks noChangeArrowheads="1"/>
              </p:cNvSpPr>
              <p:nvPr/>
            </p:nvSpPr>
            <p:spPr bwMode="auto">
              <a:xfrm>
                <a:off x="5320" y="2293"/>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74" name="Line 130"/>
              <p:cNvSpPr>
                <a:spLocks noChangeShapeType="1"/>
              </p:cNvSpPr>
              <p:nvPr/>
            </p:nvSpPr>
            <p:spPr bwMode="auto">
              <a:xfrm>
                <a:off x="2619" y="2376"/>
                <a:ext cx="261" cy="24"/>
              </a:xfrm>
              <a:prstGeom prst="line">
                <a:avLst/>
              </a:prstGeom>
              <a:noFill/>
              <a:ln w="19050">
                <a:solidFill>
                  <a:srgbClr val="3333CC"/>
                </a:solidFill>
                <a:round/>
                <a:headEnd/>
                <a:tailEnd/>
              </a:ln>
              <a:effectLst/>
            </p:spPr>
            <p:txBody>
              <a:bodyPr/>
              <a:lstStyle/>
              <a:p>
                <a:endParaRPr lang="de-CH"/>
              </a:p>
            </p:txBody>
          </p:sp>
          <p:sp>
            <p:nvSpPr>
              <p:cNvPr id="83075" name="Line 131"/>
              <p:cNvSpPr>
                <a:spLocks noChangeShapeType="1"/>
              </p:cNvSpPr>
              <p:nvPr/>
            </p:nvSpPr>
            <p:spPr bwMode="auto">
              <a:xfrm flipV="1">
                <a:off x="2866" y="2323"/>
                <a:ext cx="258" cy="72"/>
              </a:xfrm>
              <a:prstGeom prst="line">
                <a:avLst/>
              </a:prstGeom>
              <a:noFill/>
              <a:ln w="19050">
                <a:solidFill>
                  <a:srgbClr val="3333CC"/>
                </a:solidFill>
                <a:round/>
                <a:headEnd/>
                <a:tailEnd/>
              </a:ln>
              <a:effectLst/>
            </p:spPr>
            <p:txBody>
              <a:bodyPr/>
              <a:lstStyle/>
              <a:p>
                <a:endParaRPr lang="de-CH"/>
              </a:p>
            </p:txBody>
          </p:sp>
          <p:sp>
            <p:nvSpPr>
              <p:cNvPr id="83076" name="Line 132"/>
              <p:cNvSpPr>
                <a:spLocks noChangeShapeType="1"/>
              </p:cNvSpPr>
              <p:nvPr/>
            </p:nvSpPr>
            <p:spPr bwMode="auto">
              <a:xfrm flipV="1">
                <a:off x="3110" y="2138"/>
                <a:ext cx="252" cy="186"/>
              </a:xfrm>
              <a:prstGeom prst="line">
                <a:avLst/>
              </a:prstGeom>
              <a:noFill/>
              <a:ln w="19050">
                <a:solidFill>
                  <a:srgbClr val="3333CC"/>
                </a:solidFill>
                <a:round/>
                <a:headEnd/>
                <a:tailEnd/>
              </a:ln>
              <a:effectLst/>
            </p:spPr>
            <p:txBody>
              <a:bodyPr/>
              <a:lstStyle/>
              <a:p>
                <a:endParaRPr lang="de-CH"/>
              </a:p>
            </p:txBody>
          </p:sp>
          <p:sp>
            <p:nvSpPr>
              <p:cNvPr id="83077" name="Line 133"/>
              <p:cNvSpPr>
                <a:spLocks noChangeShapeType="1"/>
              </p:cNvSpPr>
              <p:nvPr/>
            </p:nvSpPr>
            <p:spPr bwMode="auto">
              <a:xfrm flipV="1">
                <a:off x="3360" y="1950"/>
                <a:ext cx="246" cy="192"/>
              </a:xfrm>
              <a:prstGeom prst="line">
                <a:avLst/>
              </a:prstGeom>
              <a:noFill/>
              <a:ln w="19050">
                <a:solidFill>
                  <a:srgbClr val="3333CC"/>
                </a:solidFill>
                <a:round/>
                <a:headEnd/>
                <a:tailEnd/>
              </a:ln>
              <a:effectLst/>
            </p:spPr>
            <p:txBody>
              <a:bodyPr/>
              <a:lstStyle/>
              <a:p>
                <a:endParaRPr lang="de-CH"/>
              </a:p>
            </p:txBody>
          </p:sp>
          <p:sp>
            <p:nvSpPr>
              <p:cNvPr id="83078" name="Line 134"/>
              <p:cNvSpPr>
                <a:spLocks noChangeShapeType="1"/>
              </p:cNvSpPr>
              <p:nvPr/>
            </p:nvSpPr>
            <p:spPr bwMode="auto">
              <a:xfrm flipV="1">
                <a:off x="3607" y="1864"/>
                <a:ext cx="267" cy="84"/>
              </a:xfrm>
              <a:prstGeom prst="line">
                <a:avLst/>
              </a:prstGeom>
              <a:noFill/>
              <a:ln w="19050">
                <a:solidFill>
                  <a:srgbClr val="3333CC"/>
                </a:solidFill>
                <a:round/>
                <a:headEnd/>
                <a:tailEnd/>
              </a:ln>
              <a:effectLst/>
            </p:spPr>
            <p:txBody>
              <a:bodyPr/>
              <a:lstStyle/>
              <a:p>
                <a:endParaRPr lang="de-CH"/>
              </a:p>
            </p:txBody>
          </p:sp>
          <p:sp>
            <p:nvSpPr>
              <p:cNvPr id="83079" name="Line 135"/>
              <p:cNvSpPr>
                <a:spLocks noChangeShapeType="1"/>
              </p:cNvSpPr>
              <p:nvPr/>
            </p:nvSpPr>
            <p:spPr bwMode="auto">
              <a:xfrm flipV="1">
                <a:off x="3860" y="1847"/>
                <a:ext cx="255" cy="15"/>
              </a:xfrm>
              <a:prstGeom prst="line">
                <a:avLst/>
              </a:prstGeom>
              <a:noFill/>
              <a:ln w="19050">
                <a:solidFill>
                  <a:srgbClr val="3333CC"/>
                </a:solidFill>
                <a:round/>
                <a:headEnd/>
                <a:tailEnd/>
              </a:ln>
              <a:effectLst/>
            </p:spPr>
            <p:txBody>
              <a:bodyPr/>
              <a:lstStyle/>
              <a:p>
                <a:endParaRPr lang="de-CH"/>
              </a:p>
            </p:txBody>
          </p:sp>
          <p:sp>
            <p:nvSpPr>
              <p:cNvPr id="83080" name="Line 136"/>
              <p:cNvSpPr>
                <a:spLocks noChangeShapeType="1"/>
              </p:cNvSpPr>
              <p:nvPr/>
            </p:nvSpPr>
            <p:spPr bwMode="auto">
              <a:xfrm flipV="1">
                <a:off x="4098" y="1827"/>
                <a:ext cx="255" cy="15"/>
              </a:xfrm>
              <a:prstGeom prst="line">
                <a:avLst/>
              </a:prstGeom>
              <a:noFill/>
              <a:ln w="19050">
                <a:solidFill>
                  <a:srgbClr val="3333CC"/>
                </a:solidFill>
                <a:round/>
                <a:headEnd/>
                <a:tailEnd/>
              </a:ln>
              <a:effectLst/>
            </p:spPr>
            <p:txBody>
              <a:bodyPr/>
              <a:lstStyle/>
              <a:p>
                <a:endParaRPr lang="de-CH"/>
              </a:p>
            </p:txBody>
          </p:sp>
          <p:sp>
            <p:nvSpPr>
              <p:cNvPr id="83081" name="Line 137"/>
              <p:cNvSpPr>
                <a:spLocks noChangeShapeType="1"/>
              </p:cNvSpPr>
              <p:nvPr/>
            </p:nvSpPr>
            <p:spPr bwMode="auto">
              <a:xfrm>
                <a:off x="4384" y="1837"/>
                <a:ext cx="222" cy="237"/>
              </a:xfrm>
              <a:prstGeom prst="line">
                <a:avLst/>
              </a:prstGeom>
              <a:noFill/>
              <a:ln w="19050">
                <a:solidFill>
                  <a:srgbClr val="3333CC"/>
                </a:solidFill>
                <a:round/>
                <a:headEnd/>
                <a:tailEnd/>
              </a:ln>
              <a:effectLst/>
            </p:spPr>
            <p:txBody>
              <a:bodyPr/>
              <a:lstStyle/>
              <a:p>
                <a:endParaRPr lang="de-CH"/>
              </a:p>
            </p:txBody>
          </p:sp>
          <p:sp>
            <p:nvSpPr>
              <p:cNvPr id="83082" name="Line 138"/>
              <p:cNvSpPr>
                <a:spLocks noChangeShapeType="1"/>
              </p:cNvSpPr>
              <p:nvPr/>
            </p:nvSpPr>
            <p:spPr bwMode="auto">
              <a:xfrm>
                <a:off x="4598" y="2072"/>
                <a:ext cx="261" cy="204"/>
              </a:xfrm>
              <a:prstGeom prst="line">
                <a:avLst/>
              </a:prstGeom>
              <a:noFill/>
              <a:ln w="19050">
                <a:solidFill>
                  <a:srgbClr val="3333CC"/>
                </a:solidFill>
                <a:round/>
                <a:headEnd/>
                <a:tailEnd/>
              </a:ln>
              <a:effectLst/>
            </p:spPr>
            <p:txBody>
              <a:bodyPr/>
              <a:lstStyle/>
              <a:p>
                <a:endParaRPr lang="de-CH"/>
              </a:p>
            </p:txBody>
          </p:sp>
          <p:sp>
            <p:nvSpPr>
              <p:cNvPr id="83083" name="Line 139"/>
              <p:cNvSpPr>
                <a:spLocks noChangeShapeType="1"/>
              </p:cNvSpPr>
              <p:nvPr/>
            </p:nvSpPr>
            <p:spPr bwMode="auto">
              <a:xfrm flipV="1">
                <a:off x="4851" y="2214"/>
                <a:ext cx="246" cy="63"/>
              </a:xfrm>
              <a:prstGeom prst="line">
                <a:avLst/>
              </a:prstGeom>
              <a:noFill/>
              <a:ln w="19050">
                <a:solidFill>
                  <a:srgbClr val="3333CC"/>
                </a:solidFill>
                <a:round/>
                <a:headEnd/>
                <a:tailEnd/>
              </a:ln>
              <a:effectLst/>
            </p:spPr>
            <p:txBody>
              <a:bodyPr/>
              <a:lstStyle/>
              <a:p>
                <a:endParaRPr lang="de-CH"/>
              </a:p>
            </p:txBody>
          </p:sp>
          <p:sp>
            <p:nvSpPr>
              <p:cNvPr id="83084" name="Line 140"/>
              <p:cNvSpPr>
                <a:spLocks noChangeShapeType="1"/>
              </p:cNvSpPr>
              <p:nvPr/>
            </p:nvSpPr>
            <p:spPr bwMode="auto">
              <a:xfrm>
                <a:off x="5104" y="2212"/>
                <a:ext cx="246" cy="105"/>
              </a:xfrm>
              <a:prstGeom prst="line">
                <a:avLst/>
              </a:prstGeom>
              <a:noFill/>
              <a:ln w="19050">
                <a:solidFill>
                  <a:srgbClr val="3333CC"/>
                </a:solidFill>
                <a:round/>
                <a:headEnd/>
                <a:tailEnd/>
              </a:ln>
              <a:effectLst/>
            </p:spPr>
            <p:txBody>
              <a:bodyPr/>
              <a:lstStyle/>
              <a:p>
                <a:endParaRPr lang="de-CH"/>
              </a:p>
            </p:txBody>
          </p:sp>
          <p:sp>
            <p:nvSpPr>
              <p:cNvPr id="83085" name="Oval 141"/>
              <p:cNvSpPr>
                <a:spLocks noChangeArrowheads="1"/>
              </p:cNvSpPr>
              <p:nvPr/>
            </p:nvSpPr>
            <p:spPr bwMode="auto">
              <a:xfrm>
                <a:off x="2471"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86" name="Line 142"/>
              <p:cNvSpPr>
                <a:spLocks noChangeShapeType="1"/>
              </p:cNvSpPr>
              <p:nvPr/>
            </p:nvSpPr>
            <p:spPr bwMode="auto">
              <a:xfrm>
                <a:off x="2500" y="2341"/>
                <a:ext cx="129" cy="33"/>
              </a:xfrm>
              <a:prstGeom prst="line">
                <a:avLst/>
              </a:prstGeom>
              <a:noFill/>
              <a:ln w="19050">
                <a:solidFill>
                  <a:srgbClr val="3333CC"/>
                </a:solidFill>
                <a:round/>
                <a:headEnd/>
                <a:tailEnd/>
              </a:ln>
              <a:effectLst/>
            </p:spPr>
            <p:txBody>
              <a:bodyPr/>
              <a:lstStyle/>
              <a:p>
                <a:endParaRPr lang="de-CH"/>
              </a:p>
            </p:txBody>
          </p:sp>
          <p:sp>
            <p:nvSpPr>
              <p:cNvPr id="83087" name="Oval 143"/>
              <p:cNvSpPr>
                <a:spLocks noChangeArrowheads="1"/>
              </p:cNvSpPr>
              <p:nvPr/>
            </p:nvSpPr>
            <p:spPr bwMode="auto">
              <a:xfrm>
                <a:off x="5444" y="2321"/>
                <a:ext cx="56" cy="56"/>
              </a:xfrm>
              <a:prstGeom prst="ellipse">
                <a:avLst/>
              </a:prstGeom>
              <a:solidFill>
                <a:srgbClr val="3333CC"/>
              </a:solidFill>
              <a:ln w="9525">
                <a:solidFill>
                  <a:schemeClr val="tx1"/>
                </a:solidFill>
                <a:round/>
                <a:headEnd/>
                <a:tailEnd/>
              </a:ln>
              <a:effectLst/>
            </p:spPr>
            <p:txBody>
              <a:bodyPr wrap="none" anchor="ctr"/>
              <a:lstStyle/>
              <a:p>
                <a:endParaRPr lang="de-CH"/>
              </a:p>
            </p:txBody>
          </p:sp>
          <p:sp>
            <p:nvSpPr>
              <p:cNvPr id="83088" name="Line 144"/>
              <p:cNvSpPr>
                <a:spLocks noChangeShapeType="1"/>
              </p:cNvSpPr>
              <p:nvPr/>
            </p:nvSpPr>
            <p:spPr bwMode="auto">
              <a:xfrm>
                <a:off x="5345" y="2315"/>
                <a:ext cx="126" cy="30"/>
              </a:xfrm>
              <a:prstGeom prst="line">
                <a:avLst/>
              </a:prstGeom>
              <a:noFill/>
              <a:ln w="19050">
                <a:solidFill>
                  <a:srgbClr val="3333CC"/>
                </a:solidFill>
                <a:round/>
                <a:headEnd/>
                <a:tailEnd/>
              </a:ln>
              <a:effectLst/>
            </p:spPr>
            <p:txBody>
              <a:bodyPr/>
              <a:lstStyle/>
              <a:p>
                <a:endParaRPr lang="de-CH"/>
              </a:p>
            </p:txBody>
          </p:sp>
        </p:grpSp>
      </p:grpSp>
      <p:pic>
        <p:nvPicPr>
          <p:cNvPr id="83006" name="Picture 62" descr="pencil2"/>
          <p:cNvPicPr>
            <a:picLocks noChangeAspect="1" noChangeArrowheads="1"/>
          </p:cNvPicPr>
          <p:nvPr/>
        </p:nvPicPr>
        <p:blipFill>
          <a:blip r:embed="rId3" cstate="print"/>
          <a:srcRect/>
          <a:stretch>
            <a:fillRect/>
          </a:stretch>
        </p:blipFill>
        <p:spPr bwMode="auto">
          <a:xfrm rot="-2626345">
            <a:off x="3097213" y="3568700"/>
            <a:ext cx="431800" cy="641350"/>
          </a:xfrm>
          <a:prstGeom prst="rect">
            <a:avLst/>
          </a:prstGeom>
          <a:noFill/>
          <a:ln w="9525">
            <a:noFill/>
            <a:miter lim="800000"/>
            <a:headEnd/>
            <a:tailEnd/>
          </a:ln>
        </p:spPr>
      </p:pic>
      <p:sp>
        <p:nvSpPr>
          <p:cNvPr id="83007" name="Rectangle 63"/>
          <p:cNvSpPr>
            <a:spLocks noChangeArrowheads="1"/>
          </p:cNvSpPr>
          <p:nvPr/>
        </p:nvSpPr>
        <p:spPr bwMode="auto">
          <a:xfrm>
            <a:off x="200025" y="274638"/>
            <a:ext cx="8229600" cy="490537"/>
          </a:xfrm>
          <a:prstGeom prst="rect">
            <a:avLst/>
          </a:prstGeom>
          <a:noFill/>
          <a:ln w="9525">
            <a:noFill/>
            <a:miter lim="800000"/>
            <a:headEnd/>
            <a:tailEnd/>
          </a:ln>
          <a:effectLst/>
        </p:spPr>
        <p:txBody>
          <a:bodyPr anchor="ctr"/>
          <a:lstStyle/>
          <a:p>
            <a:r>
              <a:rPr lang="de-CH" sz="2400">
                <a:solidFill>
                  <a:srgbClr val="3333CC"/>
                </a:solidFill>
              </a:rPr>
              <a:t>4.8 Klimadiagramm </a:t>
            </a:r>
          </a:p>
        </p:txBody>
      </p:sp>
      <p:sp>
        <p:nvSpPr>
          <p:cNvPr id="83008" name="Text Box 64"/>
          <p:cNvSpPr txBox="1">
            <a:spLocks noChangeArrowheads="1"/>
          </p:cNvSpPr>
          <p:nvPr/>
        </p:nvSpPr>
        <p:spPr bwMode="auto">
          <a:xfrm>
            <a:off x="1663700" y="2462213"/>
            <a:ext cx="2108200" cy="1368425"/>
          </a:xfrm>
          <a:prstGeom prst="rect">
            <a:avLst/>
          </a:prstGeom>
          <a:noFill/>
          <a:ln w="9525">
            <a:noFill/>
            <a:miter lim="800000"/>
            <a:headEnd/>
            <a:tailEnd/>
          </a:ln>
          <a:effectLst/>
        </p:spPr>
        <p:txBody>
          <a:bodyPr>
            <a:spAutoFit/>
          </a:bodyPr>
          <a:lstStyle/>
          <a:p>
            <a:pPr>
              <a:spcBef>
                <a:spcPct val="50000"/>
              </a:spcBef>
            </a:pPr>
            <a:r>
              <a:rPr lang="de-CH" sz="1400"/>
              <a:t>Bei </a:t>
            </a:r>
            <a:r>
              <a:rPr lang="de-CH" sz="1400" u="sng"/>
              <a:t>°C Jahresmittel-temperatur</a:t>
            </a:r>
            <a:r>
              <a:rPr lang="de-CH" sz="1400"/>
              <a:t> setzen wir den Durchschnitt aller Monats-temperaturen. Berechne und ergänze in der Titelleiste.</a:t>
            </a:r>
          </a:p>
        </p:txBody>
      </p:sp>
      <p:sp>
        <p:nvSpPr>
          <p:cNvPr id="83011" name="Text Box 67"/>
          <p:cNvSpPr txBox="1">
            <a:spLocks noChangeArrowheads="1"/>
          </p:cNvSpPr>
          <p:nvPr/>
        </p:nvSpPr>
        <p:spPr bwMode="auto">
          <a:xfrm>
            <a:off x="131763" y="749300"/>
            <a:ext cx="3668712" cy="517525"/>
          </a:xfrm>
          <a:prstGeom prst="rect">
            <a:avLst/>
          </a:prstGeom>
          <a:noFill/>
          <a:ln w="9525">
            <a:noFill/>
            <a:miter lim="800000"/>
            <a:headEnd/>
            <a:tailEnd/>
          </a:ln>
          <a:effectLst/>
        </p:spPr>
        <p:txBody>
          <a:bodyPr>
            <a:spAutoFit/>
          </a:bodyPr>
          <a:lstStyle/>
          <a:p>
            <a:pPr>
              <a:spcBef>
                <a:spcPct val="50000"/>
              </a:spcBef>
            </a:pPr>
            <a:r>
              <a:rPr lang="de-CH" sz="1400"/>
              <a:t>Im Klimadiagramm von Altdorf fehlen in der Titelleiste einige Angaben. Wir ergänzen.</a:t>
            </a:r>
          </a:p>
        </p:txBody>
      </p:sp>
      <p:pic>
        <p:nvPicPr>
          <p:cNvPr id="83014" name="Picture 70" descr="pencil2"/>
          <p:cNvPicPr>
            <a:picLocks noChangeAspect="1" noChangeArrowheads="1"/>
          </p:cNvPicPr>
          <p:nvPr/>
        </p:nvPicPr>
        <p:blipFill>
          <a:blip r:embed="rId3" cstate="print"/>
          <a:srcRect/>
          <a:stretch>
            <a:fillRect/>
          </a:stretch>
        </p:blipFill>
        <p:spPr bwMode="auto">
          <a:xfrm rot="-2626345">
            <a:off x="-874713" y="5940425"/>
            <a:ext cx="431800" cy="641350"/>
          </a:xfrm>
          <a:prstGeom prst="rect">
            <a:avLst/>
          </a:prstGeom>
          <a:noFill/>
          <a:ln w="9525">
            <a:noFill/>
            <a:miter lim="800000"/>
            <a:headEnd/>
            <a:tailEnd/>
          </a:ln>
        </p:spPr>
      </p:pic>
      <p:pic>
        <p:nvPicPr>
          <p:cNvPr id="83015" name="Picture 71" descr="pencil2"/>
          <p:cNvPicPr>
            <a:picLocks noChangeAspect="1" noChangeArrowheads="1"/>
          </p:cNvPicPr>
          <p:nvPr/>
        </p:nvPicPr>
        <p:blipFill>
          <a:blip r:embed="rId3" cstate="print"/>
          <a:srcRect/>
          <a:stretch>
            <a:fillRect/>
          </a:stretch>
        </p:blipFill>
        <p:spPr bwMode="auto">
          <a:xfrm rot="-2626345">
            <a:off x="3081338" y="6145213"/>
            <a:ext cx="431800" cy="641350"/>
          </a:xfrm>
          <a:prstGeom prst="rect">
            <a:avLst/>
          </a:prstGeom>
          <a:noFill/>
          <a:ln w="9525">
            <a:noFill/>
            <a:miter lim="800000"/>
            <a:headEnd/>
            <a:tailEnd/>
          </a:ln>
        </p:spPr>
      </p:pic>
      <p:sp>
        <p:nvSpPr>
          <p:cNvPr id="83016" name="Text Box 72"/>
          <p:cNvSpPr txBox="1">
            <a:spLocks noChangeArrowheads="1"/>
          </p:cNvSpPr>
          <p:nvPr/>
        </p:nvSpPr>
        <p:spPr bwMode="auto">
          <a:xfrm>
            <a:off x="128588" y="1312863"/>
            <a:ext cx="3821112" cy="1155700"/>
          </a:xfrm>
          <a:prstGeom prst="rect">
            <a:avLst/>
          </a:prstGeom>
          <a:noFill/>
          <a:ln w="9525">
            <a:noFill/>
            <a:miter lim="800000"/>
            <a:headEnd/>
            <a:tailEnd/>
          </a:ln>
          <a:effectLst/>
        </p:spPr>
        <p:txBody>
          <a:bodyPr>
            <a:spAutoFit/>
          </a:bodyPr>
          <a:lstStyle/>
          <a:p>
            <a:pPr>
              <a:spcBef>
                <a:spcPct val="50000"/>
              </a:spcBef>
            </a:pPr>
            <a:r>
              <a:rPr lang="de-CH" sz="1400"/>
              <a:t>Der </a:t>
            </a:r>
            <a:r>
              <a:rPr lang="de-CH" sz="1400" u="sng"/>
              <a:t>Name</a:t>
            </a:r>
            <a:r>
              <a:rPr lang="de-CH" sz="1400"/>
              <a:t> ist klar. </a:t>
            </a:r>
          </a:p>
          <a:p>
            <a:pPr>
              <a:spcBef>
                <a:spcPct val="50000"/>
              </a:spcBef>
            </a:pPr>
            <a:r>
              <a:rPr lang="de-CH" sz="1400" u="sng"/>
              <a:t>Höhe ü. NN</a:t>
            </a:r>
            <a:r>
              <a:rPr lang="de-CH" sz="1400"/>
              <a:t> heisst die Höhe über Meer (Normal Null) für die Messstation. </a:t>
            </a:r>
          </a:p>
          <a:p>
            <a:pPr>
              <a:spcBef>
                <a:spcPct val="50000"/>
              </a:spcBef>
            </a:pPr>
            <a:r>
              <a:rPr lang="de-CH" sz="1400"/>
              <a:t>Bei </a:t>
            </a:r>
            <a:r>
              <a:rPr lang="de-CH" sz="1400" u="sng"/>
              <a:t>Lage</a:t>
            </a:r>
            <a:r>
              <a:rPr lang="de-CH" sz="1400"/>
              <a:t> setzen wir die Gradnetzkoordinaten.</a:t>
            </a:r>
          </a:p>
        </p:txBody>
      </p:sp>
      <p:sp>
        <p:nvSpPr>
          <p:cNvPr id="83017" name="Text Box 73"/>
          <p:cNvSpPr txBox="1">
            <a:spLocks noChangeArrowheads="1"/>
          </p:cNvSpPr>
          <p:nvPr/>
        </p:nvSpPr>
        <p:spPr bwMode="auto">
          <a:xfrm>
            <a:off x="6267450" y="57150"/>
            <a:ext cx="2209800" cy="366713"/>
          </a:xfrm>
          <a:prstGeom prst="rect">
            <a:avLst/>
          </a:prstGeom>
          <a:noFill/>
          <a:ln w="9525">
            <a:noFill/>
            <a:miter lim="800000"/>
            <a:headEnd/>
            <a:tailEnd/>
          </a:ln>
          <a:effectLst/>
        </p:spPr>
        <p:txBody>
          <a:bodyPr>
            <a:spAutoFit/>
          </a:bodyPr>
          <a:lstStyle/>
          <a:p>
            <a:pPr>
              <a:spcBef>
                <a:spcPct val="50000"/>
              </a:spcBef>
            </a:pPr>
            <a:r>
              <a:rPr lang="de-CH" b="1">
                <a:solidFill>
                  <a:srgbClr val="663300"/>
                </a:solidFill>
              </a:rPr>
              <a:t>Altdorf (UR, CH)</a:t>
            </a:r>
          </a:p>
        </p:txBody>
      </p:sp>
      <p:sp>
        <p:nvSpPr>
          <p:cNvPr id="83018" name="Text Box 74"/>
          <p:cNvSpPr txBox="1">
            <a:spLocks noChangeArrowheads="1"/>
          </p:cNvSpPr>
          <p:nvPr/>
        </p:nvSpPr>
        <p:spPr bwMode="auto">
          <a:xfrm>
            <a:off x="6829425" y="333375"/>
            <a:ext cx="809625"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449 m</a:t>
            </a:r>
          </a:p>
        </p:txBody>
      </p:sp>
      <p:sp>
        <p:nvSpPr>
          <p:cNvPr id="83019" name="Text Box 75"/>
          <p:cNvSpPr txBox="1">
            <a:spLocks noChangeArrowheads="1"/>
          </p:cNvSpPr>
          <p:nvPr/>
        </p:nvSpPr>
        <p:spPr bwMode="auto">
          <a:xfrm>
            <a:off x="7664450" y="330200"/>
            <a:ext cx="1390650"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46,8° N  8,6° E</a:t>
            </a:r>
          </a:p>
        </p:txBody>
      </p:sp>
      <p:sp>
        <p:nvSpPr>
          <p:cNvPr id="83023" name="Text Box 79"/>
          <p:cNvSpPr txBox="1">
            <a:spLocks noChangeArrowheads="1"/>
          </p:cNvSpPr>
          <p:nvPr/>
        </p:nvSpPr>
        <p:spPr bwMode="auto">
          <a:xfrm>
            <a:off x="3997325" y="320675"/>
            <a:ext cx="809625"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8,9</a:t>
            </a:r>
          </a:p>
        </p:txBody>
      </p:sp>
      <p:sp>
        <p:nvSpPr>
          <p:cNvPr id="83024" name="Text Box 80"/>
          <p:cNvSpPr txBox="1">
            <a:spLocks noChangeArrowheads="1"/>
          </p:cNvSpPr>
          <p:nvPr/>
        </p:nvSpPr>
        <p:spPr bwMode="auto">
          <a:xfrm>
            <a:off x="165100" y="5545138"/>
            <a:ext cx="3475038" cy="730250"/>
          </a:xfrm>
          <a:prstGeom prst="rect">
            <a:avLst/>
          </a:prstGeom>
          <a:noFill/>
          <a:ln w="9525">
            <a:noFill/>
            <a:miter lim="800000"/>
            <a:headEnd/>
            <a:tailEnd/>
          </a:ln>
          <a:effectLst/>
        </p:spPr>
        <p:txBody>
          <a:bodyPr>
            <a:spAutoFit/>
          </a:bodyPr>
          <a:lstStyle/>
          <a:p>
            <a:pPr>
              <a:spcBef>
                <a:spcPct val="50000"/>
              </a:spcBef>
            </a:pPr>
            <a:r>
              <a:rPr lang="de-CH" sz="1400"/>
              <a:t>Bei </a:t>
            </a:r>
            <a:r>
              <a:rPr lang="de-CH" sz="1400" u="sng"/>
              <a:t>mm Jahresniederschlag</a:t>
            </a:r>
            <a:r>
              <a:rPr lang="de-CH" sz="1400"/>
              <a:t> addieren wir die monatlichen Niederschlagsmengen. Berechne und ergänze.</a:t>
            </a:r>
          </a:p>
        </p:txBody>
      </p:sp>
      <p:sp>
        <p:nvSpPr>
          <p:cNvPr id="83025" name="Text Box 81"/>
          <p:cNvSpPr txBox="1">
            <a:spLocks noChangeArrowheads="1"/>
          </p:cNvSpPr>
          <p:nvPr/>
        </p:nvSpPr>
        <p:spPr bwMode="auto">
          <a:xfrm>
            <a:off x="3889375" y="546100"/>
            <a:ext cx="809625" cy="274638"/>
          </a:xfrm>
          <a:prstGeom prst="rect">
            <a:avLst/>
          </a:prstGeom>
          <a:noFill/>
          <a:ln w="9525">
            <a:noFill/>
            <a:miter lim="800000"/>
            <a:headEnd/>
            <a:tailEnd/>
          </a:ln>
          <a:effectLst/>
        </p:spPr>
        <p:txBody>
          <a:bodyPr>
            <a:spAutoFit/>
          </a:bodyPr>
          <a:lstStyle/>
          <a:p>
            <a:pPr>
              <a:spcBef>
                <a:spcPct val="50000"/>
              </a:spcBef>
            </a:pPr>
            <a:r>
              <a:rPr lang="de-CH" sz="1200" b="1">
                <a:solidFill>
                  <a:srgbClr val="663300"/>
                </a:solidFill>
              </a:rPr>
              <a:t>1099</a:t>
            </a:r>
          </a:p>
        </p:txBody>
      </p:sp>
      <p:sp>
        <p:nvSpPr>
          <p:cNvPr id="83026" name="Text Box 82"/>
          <p:cNvSpPr txBox="1">
            <a:spLocks noChangeArrowheads="1"/>
          </p:cNvSpPr>
          <p:nvPr/>
        </p:nvSpPr>
        <p:spPr bwMode="auto">
          <a:xfrm>
            <a:off x="1717675" y="3908425"/>
            <a:ext cx="1778000" cy="1368425"/>
          </a:xfrm>
          <a:prstGeom prst="rect">
            <a:avLst/>
          </a:prstGeom>
          <a:noFill/>
          <a:ln w="9525">
            <a:noFill/>
            <a:miter lim="800000"/>
            <a:headEnd/>
            <a:tailEnd/>
          </a:ln>
          <a:effectLst/>
        </p:spPr>
        <p:txBody>
          <a:bodyPr>
            <a:spAutoFit/>
          </a:bodyPr>
          <a:lstStyle/>
          <a:p>
            <a:pPr>
              <a:spcBef>
                <a:spcPct val="50000"/>
              </a:spcBef>
            </a:pPr>
            <a:r>
              <a:rPr lang="de-CH" sz="1400" u="sng">
                <a:solidFill>
                  <a:srgbClr val="008000"/>
                </a:solidFill>
              </a:rPr>
              <a:t>Rechnung</a:t>
            </a:r>
            <a:r>
              <a:rPr lang="de-CH" sz="1400">
                <a:solidFill>
                  <a:srgbClr val="008000"/>
                </a:solidFill>
              </a:rPr>
              <a:t>:                   (0,3 + 1,7 + 4,7 + 8,5 + 12,8 + 15,6 + 17,5 + 16,7 + 14,0 + 9,7 + 4,6 + 1,0) : 12 = </a:t>
            </a:r>
            <a:r>
              <a:rPr lang="de-CH" sz="1400" u="sng">
                <a:solidFill>
                  <a:srgbClr val="008000"/>
                </a:solidFill>
              </a:rPr>
              <a:t>8,9</a:t>
            </a:r>
            <a:r>
              <a:rPr lang="de-CH" sz="1400">
                <a:solidFill>
                  <a:srgbClr val="008000"/>
                </a:solidFill>
              </a:rPr>
              <a:t> </a:t>
            </a:r>
          </a:p>
        </p:txBody>
      </p:sp>
      <p:sp>
        <p:nvSpPr>
          <p:cNvPr id="83027" name="Text Box 83"/>
          <p:cNvSpPr txBox="1">
            <a:spLocks noChangeArrowheads="1"/>
          </p:cNvSpPr>
          <p:nvPr/>
        </p:nvSpPr>
        <p:spPr bwMode="auto">
          <a:xfrm>
            <a:off x="225425" y="6340475"/>
            <a:ext cx="2228850" cy="304800"/>
          </a:xfrm>
          <a:prstGeom prst="rect">
            <a:avLst/>
          </a:prstGeom>
          <a:noFill/>
          <a:ln w="9525">
            <a:noFill/>
            <a:miter lim="800000"/>
            <a:headEnd/>
            <a:tailEnd/>
          </a:ln>
          <a:effectLst/>
        </p:spPr>
        <p:txBody>
          <a:bodyPr>
            <a:spAutoFit/>
          </a:bodyPr>
          <a:lstStyle/>
          <a:p>
            <a:pPr>
              <a:spcBef>
                <a:spcPct val="50000"/>
              </a:spcBef>
            </a:pPr>
            <a:r>
              <a:rPr lang="de-CH" sz="1400" u="sng">
                <a:solidFill>
                  <a:srgbClr val="008000"/>
                </a:solidFill>
              </a:rPr>
              <a:t>Lösung</a:t>
            </a:r>
            <a:r>
              <a:rPr lang="de-CH" sz="1400">
                <a:solidFill>
                  <a:srgbClr val="008000"/>
                </a:solidFill>
              </a:rPr>
              <a:t>: 1099 mm </a:t>
            </a:r>
          </a:p>
        </p:txBody>
      </p:sp>
      <p:graphicFrame>
        <p:nvGraphicFramePr>
          <p:cNvPr id="83153" name="Group 209"/>
          <p:cNvGraphicFramePr>
            <a:graphicFrameLocks noGrp="1"/>
          </p:cNvGraphicFramePr>
          <p:nvPr/>
        </p:nvGraphicFramePr>
        <p:xfrm>
          <a:off x="71438" y="2559050"/>
          <a:ext cx="1443037" cy="2919984"/>
        </p:xfrm>
        <a:graphic>
          <a:graphicData uri="http://schemas.openxmlformats.org/drawingml/2006/table">
            <a:tbl>
              <a:tblPr/>
              <a:tblGrid>
                <a:gridCol w="481012"/>
                <a:gridCol w="481013"/>
                <a:gridCol w="481012"/>
              </a:tblGrid>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Monat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Temp.</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Nied.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(mm)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JAN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68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FEB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66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MRZ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APR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MAI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JUN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JUL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AUG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SEP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OKT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NOV</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DEZ</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CH" sz="800" b="0" i="0" u="none" strike="noStrike" cap="none" normalizeH="0" baseline="0" smtClean="0">
                          <a:ln>
                            <a:noFill/>
                          </a:ln>
                          <a:solidFill>
                            <a:schemeClr val="tx1"/>
                          </a:solidFill>
                          <a:effectLst/>
                          <a:latin typeface="Arial" charset="0"/>
                        </a:rPr>
                        <a:t>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0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0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0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0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01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0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00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300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30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30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30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30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30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008" grpId="0"/>
      <p:bldP spid="83017" grpId="0"/>
      <p:bldP spid="83018" grpId="0"/>
      <p:bldP spid="83019" grpId="0"/>
      <p:bldP spid="83023" grpId="0"/>
      <p:bldP spid="83024" grpId="0"/>
      <p:bldP spid="83025" grpId="0"/>
      <p:bldP spid="83026" grpId="0"/>
      <p:bldP spid="83027" grpId="0"/>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1778</Words>
  <Application>Microsoft Office PowerPoint</Application>
  <PresentationFormat>Bildschirmpräsentation (4:3)</PresentationFormat>
  <Paragraphs>405</Paragraphs>
  <Slides>19</Slides>
  <Notes>0</Notes>
  <HiddenSlides>0</HiddenSlides>
  <MMClips>0</MMClips>
  <ScaleCrop>false</ScaleCrop>
  <HeadingPairs>
    <vt:vector size="8" baseType="variant">
      <vt:variant>
        <vt:lpstr>Verwendete Schriftarten</vt:lpstr>
      </vt:variant>
      <vt:variant>
        <vt:i4>1</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2" baseType="lpstr">
      <vt:lpstr>Arial</vt:lpstr>
      <vt:lpstr>Standarddesign</vt:lpstr>
      <vt:lpstr>Microsoft Photo Editor 3.0-Photo</vt:lpstr>
      <vt:lpstr>Folie 1</vt:lpstr>
      <vt:lpstr>4.1 Klimadiagramme</vt:lpstr>
      <vt:lpstr>4.2 Klimadiagramme zeichnen</vt:lpstr>
      <vt:lpstr>Folie 4</vt:lpstr>
      <vt:lpstr>Folie 5</vt:lpstr>
      <vt:lpstr>Folie 6</vt:lpstr>
      <vt:lpstr>Folie 7</vt:lpstr>
      <vt:lpstr>Folie 8</vt:lpstr>
      <vt:lpstr>Folie 9</vt:lpstr>
      <vt:lpstr>Folie 10</vt:lpstr>
      <vt:lpstr>Lernkontrolle B</vt:lpstr>
      <vt:lpstr>Lösung B</vt:lpstr>
      <vt:lpstr>5.1 Klimadiagramme interpretieren</vt:lpstr>
      <vt:lpstr>5.2 Klimadiagramme interpretieren</vt:lpstr>
      <vt:lpstr>Lernkontrolle C</vt:lpstr>
      <vt:lpstr>Folie 16</vt:lpstr>
      <vt:lpstr>Folie 17</vt:lpstr>
      <vt:lpstr>Folie 18</vt:lpstr>
      <vt:lpstr>Arbeitsblatt 2</vt:lpstr>
    </vt:vector>
  </TitlesOfParts>
  <Company>Privat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Klimadiagramme</dc:title>
  <dc:creator>lz</dc:creator>
  <cp:lastModifiedBy>Irene Grossrieder</cp:lastModifiedBy>
  <cp:revision>83</cp:revision>
  <dcterms:created xsi:type="dcterms:W3CDTF">2005-12-01T20:25:52Z</dcterms:created>
  <dcterms:modified xsi:type="dcterms:W3CDTF">2013-10-24T07:10:15Z</dcterms:modified>
</cp:coreProperties>
</file>