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2" r:id="rId9"/>
    <p:sldId id="261" r:id="rId10"/>
    <p:sldId id="26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285F-4E64-4DD4-9A10-58AC4EA61C9F}" type="datetimeFigureOut">
              <a:rPr lang="de-CH" smtClean="0"/>
              <a:pPr/>
              <a:t>05.05.2013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88E8-92A9-4992-8EA5-BFF93AF78AB5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251571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Streckenberechnung mit Hilfe der Ähnlichkeit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3888432" cy="504056"/>
          </a:xfrm>
        </p:spPr>
        <p:txBody>
          <a:bodyPr>
            <a:normAutofit/>
          </a:bodyPr>
          <a:lstStyle/>
          <a:p>
            <a:pPr algn="l"/>
            <a:r>
              <a:rPr lang="de-CH" sz="2000" dirty="0" smtClean="0">
                <a:solidFill>
                  <a:schemeClr val="tx1"/>
                </a:solidFill>
              </a:rPr>
              <a:t>Aufgabe Buch S. 154, K221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844824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27584" y="24928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Zeige mit Hilfe von ähnlichen Dreiecken, dass die folgenden Beziehungen gelten:</a:t>
            </a:r>
            <a:endParaRPr lang="de-CH" sz="2800" dirty="0"/>
          </a:p>
        </p:txBody>
      </p:sp>
      <p:pic>
        <p:nvPicPr>
          <p:cNvPr id="1026" name="Picture 2" descr="C:\Users\Konzel1\Documents\PHZ 1\3. Semester\Prakti Mathi\image.jpg"/>
          <p:cNvPicPr>
            <a:picLocks noChangeAspect="1" noChangeArrowheads="1"/>
          </p:cNvPicPr>
          <p:nvPr/>
        </p:nvPicPr>
        <p:blipFill>
          <a:blip r:embed="rId2" cstate="print"/>
          <a:srcRect l="24511" t="33938" r="35896" b="33382"/>
          <a:stretch>
            <a:fillRect/>
          </a:stretch>
        </p:blipFill>
        <p:spPr bwMode="auto">
          <a:xfrm>
            <a:off x="3707904" y="3429000"/>
            <a:ext cx="4824536" cy="298661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611560" y="400506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CH" sz="3600" dirty="0" smtClean="0"/>
              <a:t> b : e = a : d</a:t>
            </a:r>
          </a:p>
          <a:p>
            <a:pPr marL="342900" indent="-342900"/>
            <a:endParaRPr lang="de-CH" sz="3600" dirty="0" smtClean="0"/>
          </a:p>
          <a:p>
            <a:pPr marL="342900" indent="-342900"/>
            <a:r>
              <a:rPr lang="de-CH" sz="3600" dirty="0" smtClean="0"/>
              <a:t>2) c : a = f : d </a:t>
            </a:r>
            <a:endParaRPr lang="de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Algebraischer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55576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B050"/>
                </a:solidFill>
              </a:rPr>
              <a:t>c : a </a:t>
            </a:r>
            <a:r>
              <a:rPr lang="de-CH" sz="2400" dirty="0" smtClean="0"/>
              <a:t>=</a:t>
            </a:r>
            <a:r>
              <a:rPr lang="de-CH" sz="2400" dirty="0" smtClean="0">
                <a:solidFill>
                  <a:srgbClr val="00B050"/>
                </a:solidFill>
              </a:rPr>
              <a:t> </a:t>
            </a:r>
            <a:r>
              <a:rPr lang="de-CH" sz="2400" dirty="0" smtClean="0">
                <a:solidFill>
                  <a:srgbClr val="FF0000"/>
                </a:solidFill>
              </a:rPr>
              <a:t>f : d </a:t>
            </a:r>
            <a:endParaRPr lang="de-CH" sz="2400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40050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      SEF	    ~	  SAB  </a:t>
            </a:r>
            <a:endParaRPr lang="de-CH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275856" y="1844825"/>
            <a:ext cx="55446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dirty="0" err="1" smtClean="0"/>
              <a:t>a+b+c</a:t>
            </a:r>
            <a:r>
              <a:rPr lang="de-CH" sz="2000" dirty="0" smtClean="0"/>
              <a:t> / </a:t>
            </a:r>
            <a:r>
              <a:rPr lang="de-CH" sz="2000" dirty="0" err="1" smtClean="0"/>
              <a:t>d+e+f</a:t>
            </a:r>
            <a:r>
              <a:rPr lang="de-CH" sz="2000" dirty="0" smtClean="0"/>
              <a:t>	    = 	a / d 	      | * d(</a:t>
            </a:r>
            <a:r>
              <a:rPr lang="de-CH" sz="2000" dirty="0" err="1" smtClean="0"/>
              <a:t>d+e+f</a:t>
            </a:r>
            <a:r>
              <a:rPr lang="de-CH" sz="2000" dirty="0" smtClean="0"/>
              <a:t>)</a:t>
            </a:r>
          </a:p>
          <a:p>
            <a:endParaRPr lang="de-CH" sz="2000" dirty="0" smtClean="0"/>
          </a:p>
          <a:p>
            <a:r>
              <a:rPr lang="de-CH" sz="2000" dirty="0" smtClean="0"/>
              <a:t>   d/</a:t>
            </a:r>
            <a:r>
              <a:rPr lang="de-CH" sz="2000" dirty="0" err="1" smtClean="0"/>
              <a:t>a+b+c</a:t>
            </a:r>
            <a:r>
              <a:rPr lang="de-CH" sz="2000" dirty="0" smtClean="0"/>
              <a:t>)	    =          a(</a:t>
            </a:r>
            <a:r>
              <a:rPr lang="de-CH" sz="2000" dirty="0" err="1" smtClean="0"/>
              <a:t>d+e+f</a:t>
            </a:r>
            <a:r>
              <a:rPr lang="de-CH" sz="2000" dirty="0" smtClean="0"/>
              <a:t>)</a:t>
            </a:r>
          </a:p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dirty="0" err="1" smtClean="0"/>
              <a:t>ad+bd+cd</a:t>
            </a:r>
            <a:r>
              <a:rPr lang="de-CH" sz="2000" dirty="0" smtClean="0"/>
              <a:t>	    =	</a:t>
            </a:r>
            <a:r>
              <a:rPr lang="de-CH" sz="2000" dirty="0" err="1" smtClean="0"/>
              <a:t>ad+ae+af</a:t>
            </a:r>
            <a:r>
              <a:rPr lang="de-CH" sz="2000" dirty="0" smtClean="0"/>
              <a:t>     </a:t>
            </a:r>
          </a:p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dirty="0" err="1" smtClean="0"/>
              <a:t>bd+cd</a:t>
            </a:r>
            <a:r>
              <a:rPr lang="de-CH" sz="2000" dirty="0" smtClean="0"/>
              <a:t>		    =	</a:t>
            </a:r>
            <a:r>
              <a:rPr lang="de-CH" sz="2000" dirty="0" err="1" smtClean="0"/>
              <a:t>ae+af</a:t>
            </a:r>
            <a:r>
              <a:rPr lang="de-CH" sz="2000" dirty="0" smtClean="0"/>
              <a:t>	      | </a:t>
            </a:r>
            <a:r>
              <a:rPr lang="de-CH" sz="2000" dirty="0" err="1" smtClean="0"/>
              <a:t>bd</a:t>
            </a:r>
            <a:r>
              <a:rPr lang="de-CH" sz="2000" dirty="0" smtClean="0"/>
              <a:t>=ae</a:t>
            </a:r>
          </a:p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dirty="0" err="1" smtClean="0"/>
              <a:t>cd</a:t>
            </a:r>
            <a:r>
              <a:rPr lang="de-CH" sz="2000" dirty="0" smtClean="0"/>
              <a:t>		    =	</a:t>
            </a:r>
            <a:r>
              <a:rPr lang="de-CH" sz="2000" dirty="0" err="1" smtClean="0"/>
              <a:t>af</a:t>
            </a:r>
            <a:r>
              <a:rPr lang="de-CH" sz="2000" dirty="0" smtClean="0"/>
              <a:t>	      | :a :d</a:t>
            </a:r>
          </a:p>
          <a:p>
            <a:endParaRPr lang="de-CH" sz="2000" dirty="0" smtClean="0"/>
          </a:p>
          <a:p>
            <a:r>
              <a:rPr lang="de-CH" sz="2000" dirty="0" smtClean="0"/>
              <a:t> </a:t>
            </a:r>
            <a:r>
              <a:rPr lang="de-CH" sz="2000" b="1" dirty="0" smtClean="0"/>
              <a:t>  c : a		    =	f : d</a:t>
            </a:r>
          </a:p>
          <a:p>
            <a:endParaRPr lang="de-CH" sz="2000" dirty="0" smtClean="0"/>
          </a:p>
          <a:p>
            <a:r>
              <a:rPr lang="de-CH" sz="2000" dirty="0" smtClean="0"/>
              <a:t>    	 		</a:t>
            </a:r>
          </a:p>
          <a:p>
            <a:endParaRPr lang="de-CH" sz="2000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467544" y="4149080"/>
            <a:ext cx="144016" cy="144016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/>
          <p:cNvSpPr/>
          <p:nvPr/>
        </p:nvSpPr>
        <p:spPr>
          <a:xfrm>
            <a:off x="2051720" y="4149080"/>
            <a:ext cx="144016" cy="144016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074" name="Picture 2" descr="I:\IMG_044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40" t="10992" r="12978" b="24276"/>
          <a:stretch>
            <a:fillRect/>
          </a:stretch>
        </p:blipFill>
        <p:spPr bwMode="auto">
          <a:xfrm>
            <a:off x="179512" y="1844824"/>
            <a:ext cx="3024336" cy="200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Geometrischer Beweis</a:t>
            </a:r>
            <a:endParaRPr lang="de-CH" sz="40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:\IMG_045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356" t="10163" r="11798" b="9983"/>
          <a:stretch>
            <a:fillRect/>
          </a:stretch>
        </p:blipFill>
        <p:spPr bwMode="auto">
          <a:xfrm>
            <a:off x="323528" y="2348880"/>
            <a:ext cx="4133259" cy="2952328"/>
          </a:xfrm>
          <a:prstGeom prst="rect">
            <a:avLst/>
          </a:prstGeom>
          <a:noFill/>
        </p:spPr>
      </p:pic>
      <p:pic>
        <p:nvPicPr>
          <p:cNvPr id="5123" name="Picture 3" descr="I:\IMG_045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9111" r="7063" b="7063"/>
          <a:stretch>
            <a:fillRect/>
          </a:stretch>
        </p:blipFill>
        <p:spPr bwMode="auto">
          <a:xfrm>
            <a:off x="4499991" y="2348880"/>
            <a:ext cx="436431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Geometrischer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:\IMG_045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9111" r="7063" b="7063"/>
          <a:stretch>
            <a:fillRect/>
          </a:stretch>
        </p:blipFill>
        <p:spPr bwMode="auto">
          <a:xfrm>
            <a:off x="179512" y="2060848"/>
            <a:ext cx="4257864" cy="2880320"/>
          </a:xfrm>
          <a:prstGeom prst="rect">
            <a:avLst/>
          </a:prstGeom>
          <a:noFill/>
        </p:spPr>
      </p:pic>
      <p:pic>
        <p:nvPicPr>
          <p:cNvPr id="6" name="Picture 3" descr="C:\Users\Konzel1\Documents\PHZ 1\3. Semester\Prakti Mathi\image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711" t="14317" r="8726" b="10516"/>
          <a:stretch>
            <a:fillRect/>
          </a:stretch>
        </p:blipFill>
        <p:spPr bwMode="auto">
          <a:xfrm>
            <a:off x="4499992" y="2060848"/>
            <a:ext cx="4499992" cy="299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Geometrischer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763688" y="501317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b : e	=	a : d  	</a:t>
            </a:r>
            <a:r>
              <a:rPr lang="de-CH" sz="2400" dirty="0" smtClean="0">
                <a:sym typeface="Wingdings" pitchFamily="2" charset="2"/>
              </a:rPr>
              <a:t>       BGD   ~         SAB</a:t>
            </a:r>
            <a:endParaRPr lang="de-CH" sz="2400" dirty="0" smtClean="0"/>
          </a:p>
          <a:p>
            <a:endParaRPr lang="de-CH" sz="2400" dirty="0" smtClean="0"/>
          </a:p>
          <a:p>
            <a:r>
              <a:rPr lang="de-CH" sz="2400" dirty="0" smtClean="0"/>
              <a:t>c : a	=	f : d	</a:t>
            </a:r>
            <a:r>
              <a:rPr lang="de-CH" sz="2400" dirty="0" smtClean="0">
                <a:sym typeface="Wingdings" pitchFamily="2" charset="2"/>
              </a:rPr>
              <a:t>       DHF   ~         SAB</a:t>
            </a:r>
            <a:endParaRPr lang="de-CH" sz="2400" dirty="0"/>
          </a:p>
        </p:txBody>
      </p:sp>
      <p:sp>
        <p:nvSpPr>
          <p:cNvPr id="7170" name="AutoShape 2" descr="https://webmail.phz.ch/src/download.php?passed_id=62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171" name="Picture 3" descr="C:\Users\Konzel1\Documents\PHZ 1\3. Semester\Prakti Mathi\image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6711" t="14317" r="8726" b="10516"/>
          <a:stretch>
            <a:fillRect/>
          </a:stretch>
        </p:blipFill>
        <p:spPr bwMode="auto">
          <a:xfrm>
            <a:off x="1907704" y="1412776"/>
            <a:ext cx="4968552" cy="3312368"/>
          </a:xfrm>
          <a:prstGeom prst="rect">
            <a:avLst/>
          </a:prstGeom>
          <a:noFill/>
        </p:spPr>
      </p:pic>
      <p:sp>
        <p:nvSpPr>
          <p:cNvPr id="8" name="Gleichschenkliges Dreieck 7"/>
          <p:cNvSpPr/>
          <p:nvPr/>
        </p:nvSpPr>
        <p:spPr>
          <a:xfrm>
            <a:off x="5148064" y="5085184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/>
          <p:cNvSpPr/>
          <p:nvPr/>
        </p:nvSpPr>
        <p:spPr>
          <a:xfrm>
            <a:off x="6660232" y="5085184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Gleichschenkliges Dreieck 9"/>
          <p:cNvSpPr/>
          <p:nvPr/>
        </p:nvSpPr>
        <p:spPr>
          <a:xfrm>
            <a:off x="5148064" y="5805264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/>
          <p:cNvSpPr/>
          <p:nvPr/>
        </p:nvSpPr>
        <p:spPr>
          <a:xfrm>
            <a:off x="6660232" y="5805264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Algebraischer Beweis</a:t>
            </a:r>
            <a:endParaRPr lang="de-CH" sz="40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55576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B050"/>
                </a:solidFill>
              </a:rPr>
              <a:t>a : d </a:t>
            </a:r>
            <a:r>
              <a:rPr lang="de-CH" sz="2400" dirty="0" smtClean="0"/>
              <a:t>=</a:t>
            </a:r>
            <a:r>
              <a:rPr lang="de-CH" sz="2400" dirty="0" smtClean="0">
                <a:solidFill>
                  <a:srgbClr val="00B050"/>
                </a:solidFill>
              </a:rPr>
              <a:t> </a:t>
            </a:r>
            <a:r>
              <a:rPr lang="de-CH" sz="2400" dirty="0" smtClean="0">
                <a:solidFill>
                  <a:srgbClr val="FF0000"/>
                </a:solidFill>
              </a:rPr>
              <a:t>b : e </a:t>
            </a:r>
            <a:endParaRPr lang="de-CH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I:\IMG_044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947" t="15894" r="11260" b="13467"/>
          <a:stretch>
            <a:fillRect/>
          </a:stretch>
        </p:blipFill>
        <p:spPr bwMode="auto">
          <a:xfrm>
            <a:off x="1403648" y="2060848"/>
            <a:ext cx="6768752" cy="4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Algebraischer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55576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B050"/>
                </a:solidFill>
              </a:rPr>
              <a:t>a : d </a:t>
            </a:r>
            <a:r>
              <a:rPr lang="de-CH" sz="2400" dirty="0" smtClean="0"/>
              <a:t>=</a:t>
            </a:r>
            <a:r>
              <a:rPr lang="de-CH" sz="2400" dirty="0" smtClean="0">
                <a:solidFill>
                  <a:srgbClr val="00B050"/>
                </a:solidFill>
              </a:rPr>
              <a:t> </a:t>
            </a:r>
            <a:r>
              <a:rPr lang="de-CH" sz="2400" dirty="0" smtClean="0">
                <a:solidFill>
                  <a:srgbClr val="FF0000"/>
                </a:solidFill>
              </a:rPr>
              <a:t>b : e </a:t>
            </a:r>
            <a:endParaRPr lang="de-CH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I:\IMG_044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1479" r="1735" b="24824"/>
          <a:stretch>
            <a:fillRect/>
          </a:stretch>
        </p:blipFill>
        <p:spPr bwMode="auto">
          <a:xfrm>
            <a:off x="3275856" y="1700808"/>
            <a:ext cx="5622385" cy="2304256"/>
          </a:xfrm>
          <a:prstGeom prst="rect">
            <a:avLst/>
          </a:prstGeom>
          <a:noFill/>
        </p:spPr>
      </p:pic>
      <p:pic>
        <p:nvPicPr>
          <p:cNvPr id="6" name="Picture 2" descr="I:\IMG_044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7947" t="15894" r="11260" b="13467"/>
          <a:stretch>
            <a:fillRect/>
          </a:stretch>
        </p:blipFill>
        <p:spPr bwMode="auto">
          <a:xfrm>
            <a:off x="251520" y="1916832"/>
            <a:ext cx="2815513" cy="1846238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3779912" y="43651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      SAB	    ~	  	SCD  </a:t>
            </a:r>
            <a:endParaRPr lang="de-CH" sz="2800" dirty="0"/>
          </a:p>
        </p:txBody>
      </p:sp>
      <p:sp>
        <p:nvSpPr>
          <p:cNvPr id="10" name="Gleichschenkliges Dreieck 9"/>
          <p:cNvSpPr/>
          <p:nvPr/>
        </p:nvSpPr>
        <p:spPr>
          <a:xfrm>
            <a:off x="3923928" y="4509120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/>
          <p:cNvSpPr/>
          <p:nvPr/>
        </p:nvSpPr>
        <p:spPr>
          <a:xfrm>
            <a:off x="7092280" y="4509120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3923928" y="4869160"/>
            <a:ext cx="489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r>
              <a:rPr lang="de-CH" sz="2800" dirty="0" smtClean="0"/>
              <a:t>   a / d		  </a:t>
            </a:r>
            <a:r>
              <a:rPr lang="de-CH" sz="2800" dirty="0" smtClean="0"/>
              <a:t>=</a:t>
            </a:r>
            <a:r>
              <a:rPr lang="de-CH" sz="2800" dirty="0" smtClean="0"/>
              <a:t>	   </a:t>
            </a:r>
            <a:r>
              <a:rPr lang="de-CH" sz="2800" dirty="0" err="1" smtClean="0"/>
              <a:t>a+b</a:t>
            </a:r>
            <a:r>
              <a:rPr lang="de-CH" sz="2800" dirty="0" smtClean="0"/>
              <a:t> / </a:t>
            </a:r>
            <a:r>
              <a:rPr lang="de-CH" sz="2800" dirty="0" err="1" smtClean="0"/>
              <a:t>d+e</a:t>
            </a: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Algebraischer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55576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B050"/>
                </a:solidFill>
              </a:rPr>
              <a:t>a : d </a:t>
            </a:r>
            <a:r>
              <a:rPr lang="de-CH" sz="2400" dirty="0" smtClean="0"/>
              <a:t>=</a:t>
            </a:r>
            <a:r>
              <a:rPr lang="de-CH" sz="2400" dirty="0" smtClean="0">
                <a:solidFill>
                  <a:srgbClr val="00B050"/>
                </a:solidFill>
              </a:rPr>
              <a:t> </a:t>
            </a:r>
            <a:r>
              <a:rPr lang="de-CH" sz="2400" dirty="0" smtClean="0">
                <a:solidFill>
                  <a:srgbClr val="FF0000"/>
                </a:solidFill>
              </a:rPr>
              <a:t>b : e </a:t>
            </a:r>
            <a:endParaRPr lang="de-CH" sz="2400" dirty="0">
              <a:solidFill>
                <a:srgbClr val="00B050"/>
              </a:solidFill>
            </a:endParaRPr>
          </a:p>
        </p:txBody>
      </p:sp>
      <p:pic>
        <p:nvPicPr>
          <p:cNvPr id="5" name="Picture 2" descr="I:\IMG_044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947" t="15894" r="11260" b="13467"/>
          <a:stretch>
            <a:fillRect/>
          </a:stretch>
        </p:blipFill>
        <p:spPr bwMode="auto">
          <a:xfrm>
            <a:off x="251520" y="1916832"/>
            <a:ext cx="2815513" cy="184623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51520" y="40050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      SAB	    ~	  SCD  </a:t>
            </a:r>
            <a:endParaRPr lang="de-CH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419872" y="1844824"/>
            <a:ext cx="5184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dirty="0" smtClean="0"/>
          </a:p>
          <a:p>
            <a:r>
              <a:rPr lang="de-CH" sz="2000" dirty="0" smtClean="0"/>
              <a:t>   a / d	    =	</a:t>
            </a:r>
            <a:r>
              <a:rPr lang="de-CH" sz="2000" dirty="0" err="1" smtClean="0"/>
              <a:t>a+b</a:t>
            </a:r>
            <a:r>
              <a:rPr lang="de-CH" sz="2000" dirty="0" smtClean="0"/>
              <a:t> / </a:t>
            </a:r>
            <a:r>
              <a:rPr lang="de-CH" sz="2000" dirty="0" err="1" smtClean="0"/>
              <a:t>d+e</a:t>
            </a:r>
            <a:r>
              <a:rPr lang="de-CH" sz="2000" dirty="0" smtClean="0"/>
              <a:t> 	| * d(</a:t>
            </a:r>
            <a:r>
              <a:rPr lang="de-CH" sz="2000" dirty="0" err="1" smtClean="0"/>
              <a:t>d+e</a:t>
            </a:r>
            <a:r>
              <a:rPr lang="de-CH" sz="2000" dirty="0" smtClean="0"/>
              <a:t>)</a:t>
            </a:r>
          </a:p>
          <a:p>
            <a:endParaRPr lang="de-CH" sz="2000" dirty="0" smtClean="0"/>
          </a:p>
          <a:p>
            <a:r>
              <a:rPr lang="de-CH" sz="2000" dirty="0" smtClean="0"/>
              <a:t>   a(</a:t>
            </a:r>
            <a:r>
              <a:rPr lang="de-CH" sz="2000" dirty="0" err="1" smtClean="0"/>
              <a:t>d+e</a:t>
            </a:r>
            <a:r>
              <a:rPr lang="de-CH" sz="2000" dirty="0" smtClean="0"/>
              <a:t>)	    =          d(</a:t>
            </a:r>
            <a:r>
              <a:rPr lang="de-CH" sz="2000" dirty="0" err="1" smtClean="0"/>
              <a:t>a+b</a:t>
            </a:r>
            <a:r>
              <a:rPr lang="de-CH" sz="2000" dirty="0" smtClean="0"/>
              <a:t>)</a:t>
            </a:r>
          </a:p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dirty="0" err="1" smtClean="0"/>
              <a:t>ad+ae</a:t>
            </a:r>
            <a:r>
              <a:rPr lang="de-CH" sz="2000" dirty="0" smtClean="0"/>
              <a:t>	    =	</a:t>
            </a:r>
            <a:r>
              <a:rPr lang="de-CH" sz="2000" dirty="0" err="1" smtClean="0"/>
              <a:t>ad+bd</a:t>
            </a:r>
            <a:r>
              <a:rPr lang="de-CH" sz="2000" dirty="0" smtClean="0"/>
              <a:t>		| - ad</a:t>
            </a:r>
          </a:p>
          <a:p>
            <a:endParaRPr lang="de-CH" sz="2000" dirty="0" smtClean="0"/>
          </a:p>
          <a:p>
            <a:r>
              <a:rPr lang="de-CH" sz="2000" dirty="0" smtClean="0"/>
              <a:t>   ae	    =	</a:t>
            </a:r>
            <a:r>
              <a:rPr lang="de-CH" sz="2000" dirty="0" err="1" smtClean="0"/>
              <a:t>bd</a:t>
            </a:r>
            <a:r>
              <a:rPr lang="de-CH" sz="2000" dirty="0" smtClean="0"/>
              <a:t>		| :e :d</a:t>
            </a:r>
          </a:p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b="1" dirty="0" smtClean="0"/>
              <a:t>a:d	    =	b:e</a:t>
            </a:r>
          </a:p>
          <a:p>
            <a:endParaRPr lang="de-CH" sz="2000" dirty="0" smtClean="0"/>
          </a:p>
          <a:p>
            <a:r>
              <a:rPr lang="de-CH" sz="2000" dirty="0" smtClean="0"/>
              <a:t>    	 		</a:t>
            </a:r>
          </a:p>
          <a:p>
            <a:endParaRPr lang="de-CH" sz="2000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467544" y="4149080"/>
            <a:ext cx="144016" cy="144016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/>
          <p:cNvSpPr/>
          <p:nvPr/>
        </p:nvSpPr>
        <p:spPr>
          <a:xfrm>
            <a:off x="2051720" y="4149080"/>
            <a:ext cx="144016" cy="144016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Algebraischer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55576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B050"/>
                </a:solidFill>
              </a:rPr>
              <a:t>c : a </a:t>
            </a:r>
            <a:r>
              <a:rPr lang="de-CH" sz="2400" dirty="0" smtClean="0"/>
              <a:t>=</a:t>
            </a:r>
            <a:r>
              <a:rPr lang="de-CH" sz="2400" dirty="0" smtClean="0">
                <a:solidFill>
                  <a:srgbClr val="00B050"/>
                </a:solidFill>
              </a:rPr>
              <a:t> </a:t>
            </a:r>
            <a:r>
              <a:rPr lang="de-CH" sz="2400" dirty="0" smtClean="0">
                <a:solidFill>
                  <a:srgbClr val="FF0000"/>
                </a:solidFill>
              </a:rPr>
              <a:t>f : d </a:t>
            </a:r>
            <a:endParaRPr lang="de-CH" sz="2400" dirty="0">
              <a:solidFill>
                <a:srgbClr val="00B050"/>
              </a:solidFill>
            </a:endParaRPr>
          </a:p>
        </p:txBody>
      </p:sp>
      <p:pic>
        <p:nvPicPr>
          <p:cNvPr id="6" name="Picture 2" descr="I:\IMG_044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40" t="10992" r="12978" b="24276"/>
          <a:stretch>
            <a:fillRect/>
          </a:stretch>
        </p:blipFill>
        <p:spPr bwMode="auto">
          <a:xfrm>
            <a:off x="1115616" y="2248968"/>
            <a:ext cx="6336704" cy="419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6064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Algebraischer Beweis</a:t>
            </a:r>
            <a:endParaRPr lang="de-CH" sz="4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11967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55576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B050"/>
                </a:solidFill>
              </a:rPr>
              <a:t>c : a </a:t>
            </a:r>
            <a:r>
              <a:rPr lang="de-CH" sz="2400" dirty="0" smtClean="0"/>
              <a:t>=</a:t>
            </a:r>
            <a:r>
              <a:rPr lang="de-CH" sz="2400" dirty="0" smtClean="0">
                <a:solidFill>
                  <a:srgbClr val="00B050"/>
                </a:solidFill>
              </a:rPr>
              <a:t> </a:t>
            </a:r>
            <a:r>
              <a:rPr lang="de-CH" sz="2400" dirty="0" smtClean="0">
                <a:solidFill>
                  <a:srgbClr val="FF0000"/>
                </a:solidFill>
              </a:rPr>
              <a:t>f : d </a:t>
            </a:r>
            <a:endParaRPr lang="de-CH" sz="2400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9912" y="43651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      SEF	    ~	  	SAB  </a:t>
            </a:r>
            <a:endParaRPr lang="de-CH" sz="2800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3923928" y="4509120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/>
          <p:cNvSpPr/>
          <p:nvPr/>
        </p:nvSpPr>
        <p:spPr>
          <a:xfrm>
            <a:off x="7092280" y="4509120"/>
            <a:ext cx="216024" cy="216024"/>
          </a:xfrm>
          <a:prstGeom prst="triangl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3059832" y="4797152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r>
              <a:rPr lang="de-CH" sz="2800" dirty="0" smtClean="0"/>
              <a:t>   </a:t>
            </a:r>
            <a:r>
              <a:rPr lang="de-CH" sz="2800" dirty="0" err="1" smtClean="0"/>
              <a:t>a+b+c</a:t>
            </a:r>
            <a:r>
              <a:rPr lang="de-CH" sz="2800" dirty="0" smtClean="0"/>
              <a:t> / </a:t>
            </a:r>
            <a:r>
              <a:rPr lang="de-CH" sz="2800" dirty="0" err="1" smtClean="0"/>
              <a:t>d+e+f</a:t>
            </a:r>
            <a:r>
              <a:rPr lang="de-CH" sz="2800" dirty="0" smtClean="0"/>
              <a:t>	  </a:t>
            </a:r>
            <a:r>
              <a:rPr lang="de-CH" sz="2800" dirty="0" smtClean="0"/>
              <a:t>=</a:t>
            </a:r>
            <a:r>
              <a:rPr lang="de-CH" sz="2800" dirty="0" smtClean="0"/>
              <a:t>	       a / d</a:t>
            </a:r>
            <a:endParaRPr lang="de-CH" sz="2800" dirty="0"/>
          </a:p>
        </p:txBody>
      </p:sp>
      <p:pic>
        <p:nvPicPr>
          <p:cNvPr id="11" name="Picture 2" descr="I:\IMG_044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40" t="10992" r="12978" b="24276"/>
          <a:stretch>
            <a:fillRect/>
          </a:stretch>
        </p:blipFill>
        <p:spPr bwMode="auto">
          <a:xfrm>
            <a:off x="179512" y="1844824"/>
            <a:ext cx="3024336" cy="2003623"/>
          </a:xfrm>
          <a:prstGeom prst="rect">
            <a:avLst/>
          </a:prstGeom>
          <a:noFill/>
        </p:spPr>
      </p:pic>
      <p:pic>
        <p:nvPicPr>
          <p:cNvPr id="4098" name="Picture 2" descr="I:\IMG_045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1080" b="26871"/>
          <a:stretch>
            <a:fillRect/>
          </a:stretch>
        </p:blipFill>
        <p:spPr bwMode="auto">
          <a:xfrm>
            <a:off x="3491880" y="1844824"/>
            <a:ext cx="4896544" cy="227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Bildschirmpräsentation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Streckenberechnung mit Hilfe der Ähnlichkeit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Streckenberechnung mit Hilfe der Ähnlichkeit</dc:title>
  <dc:creator>Konzel1</dc:creator>
  <cp:lastModifiedBy>Konzel1</cp:lastModifiedBy>
  <cp:revision>22</cp:revision>
  <dcterms:created xsi:type="dcterms:W3CDTF">2013-05-05T07:40:08Z</dcterms:created>
  <dcterms:modified xsi:type="dcterms:W3CDTF">2013-05-05T17:02:17Z</dcterms:modified>
</cp:coreProperties>
</file>